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305" r:id="rId3"/>
    <p:sldId id="293" r:id="rId4"/>
    <p:sldId id="259" r:id="rId5"/>
    <p:sldId id="303" r:id="rId6"/>
    <p:sldId id="307" r:id="rId7"/>
    <p:sldId id="304" r:id="rId8"/>
    <p:sldId id="302" r:id="rId9"/>
    <p:sldId id="258" r:id="rId10"/>
    <p:sldId id="261" r:id="rId11"/>
    <p:sldId id="257" r:id="rId12"/>
    <p:sldId id="260" r:id="rId13"/>
    <p:sldId id="297" r:id="rId14"/>
    <p:sldId id="294" r:id="rId15"/>
    <p:sldId id="298" r:id="rId16"/>
    <p:sldId id="296" r:id="rId17"/>
    <p:sldId id="29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ส่วนกลาง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Sheet1!$A$2:$A$8</c:f>
              <c:strCache>
                <c:ptCount val="7"/>
                <c:pt idx="0">
                  <c:v>ไม่เกิน 30 ปี</c:v>
                </c:pt>
                <c:pt idx="1">
                  <c:v>31.35 ปี</c:v>
                </c:pt>
                <c:pt idx="2">
                  <c:v>36-40 ปี</c:v>
                </c:pt>
                <c:pt idx="3">
                  <c:v>41-45 ปี</c:v>
                </c:pt>
                <c:pt idx="4">
                  <c:v>46-50 ปี</c:v>
                </c:pt>
                <c:pt idx="5">
                  <c:v>51-55 ปี</c:v>
                </c:pt>
                <c:pt idx="6">
                  <c:v>56 ปีขึ้นไป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172</c:v>
                </c:pt>
                <c:pt idx="2">
                  <c:v>269</c:v>
                </c:pt>
                <c:pt idx="3">
                  <c:v>171</c:v>
                </c:pt>
                <c:pt idx="4">
                  <c:v>90</c:v>
                </c:pt>
                <c:pt idx="5">
                  <c:v>118</c:v>
                </c:pt>
                <c:pt idx="6">
                  <c:v>133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ส่วนภูมิภาค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Sheet1!$A$2:$A$8</c:f>
              <c:strCache>
                <c:ptCount val="7"/>
                <c:pt idx="0">
                  <c:v>ไม่เกิน 30 ปี</c:v>
                </c:pt>
                <c:pt idx="1">
                  <c:v>31.35 ปี</c:v>
                </c:pt>
                <c:pt idx="2">
                  <c:v>36-40 ปี</c:v>
                </c:pt>
                <c:pt idx="3">
                  <c:v>41-45 ปี</c:v>
                </c:pt>
                <c:pt idx="4">
                  <c:v>46-50 ปี</c:v>
                </c:pt>
                <c:pt idx="5">
                  <c:v>51-55 ปี</c:v>
                </c:pt>
                <c:pt idx="6">
                  <c:v>56 ปีขึ้นไป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711</c:v>
                </c:pt>
                <c:pt idx="1">
                  <c:v>1353</c:v>
                </c:pt>
                <c:pt idx="2">
                  <c:v>1863</c:v>
                </c:pt>
                <c:pt idx="3">
                  <c:v>981</c:v>
                </c:pt>
                <c:pt idx="4">
                  <c:v>385</c:v>
                </c:pt>
                <c:pt idx="5">
                  <c:v>590</c:v>
                </c:pt>
                <c:pt idx="6">
                  <c:v>1029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รวม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Sheet1!$A$2:$A$8</c:f>
              <c:strCache>
                <c:ptCount val="7"/>
                <c:pt idx="0">
                  <c:v>ไม่เกิน 30 ปี</c:v>
                </c:pt>
                <c:pt idx="1">
                  <c:v>31.35 ปี</c:v>
                </c:pt>
                <c:pt idx="2">
                  <c:v>36-40 ปี</c:v>
                </c:pt>
                <c:pt idx="3">
                  <c:v>41-45 ปี</c:v>
                </c:pt>
                <c:pt idx="4">
                  <c:v>46-50 ปี</c:v>
                </c:pt>
                <c:pt idx="5">
                  <c:v>51-55 ปี</c:v>
                </c:pt>
                <c:pt idx="6">
                  <c:v>56 ปีขึ้นไป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811</c:v>
                </c:pt>
                <c:pt idx="1">
                  <c:v>1525</c:v>
                </c:pt>
                <c:pt idx="2">
                  <c:v>2132</c:v>
                </c:pt>
                <c:pt idx="3">
                  <c:v>1152</c:v>
                </c:pt>
                <c:pt idx="4">
                  <c:v>475</c:v>
                </c:pt>
                <c:pt idx="5">
                  <c:v>708</c:v>
                </c:pt>
                <c:pt idx="6">
                  <c:v>1162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2968800"/>
        <c:axId val="2082969888"/>
        <c:axId val="15719904"/>
      </c:line3DChart>
      <c:catAx>
        <c:axId val="208296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82969888"/>
        <c:crosses val="autoZero"/>
        <c:auto val="1"/>
        <c:lblAlgn val="ctr"/>
        <c:lblOffset val="100"/>
        <c:noMultiLvlLbl val="0"/>
      </c:catAx>
      <c:valAx>
        <c:axId val="208296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82968800"/>
        <c:crosses val="autoZero"/>
        <c:crossBetween val="between"/>
      </c:valAx>
      <c:serAx>
        <c:axId val="157199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8296988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236796989971624E-2"/>
          <c:y val="0.11019093987297389"/>
          <c:w val="0.83208702380410537"/>
          <c:h val="0.75145398809881592"/>
        </c:manualLayout>
      </c:layout>
      <c:line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ส่วนกลาง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Sheet1!$A$2:$A$8</c:f>
              <c:strCache>
                <c:ptCount val="7"/>
                <c:pt idx="0">
                  <c:v>ไม่เกิน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51-55</c:v>
                </c:pt>
                <c:pt idx="6">
                  <c:v>56ปีขึ้นไป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95</c:v>
                </c:pt>
                <c:pt idx="1">
                  <c:v>205</c:v>
                </c:pt>
                <c:pt idx="2">
                  <c:v>215</c:v>
                </c:pt>
                <c:pt idx="3">
                  <c:v>119</c:v>
                </c:pt>
                <c:pt idx="4">
                  <c:v>109</c:v>
                </c:pt>
                <c:pt idx="5">
                  <c:v>139</c:v>
                </c:pt>
                <c:pt idx="6">
                  <c:v>214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ส่วนภูมิภาค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Sheet1!$A$2:$A$8</c:f>
              <c:strCache>
                <c:ptCount val="7"/>
                <c:pt idx="0">
                  <c:v>ไม่เกิน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51-55</c:v>
                </c:pt>
                <c:pt idx="6">
                  <c:v>56ปีขึ้นไป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502</c:v>
                </c:pt>
                <c:pt idx="1">
                  <c:v>1502</c:v>
                </c:pt>
                <c:pt idx="2">
                  <c:v>1336</c:v>
                </c:pt>
                <c:pt idx="3">
                  <c:v>637</c:v>
                </c:pt>
                <c:pt idx="4">
                  <c:v>425</c:v>
                </c:pt>
                <c:pt idx="5">
                  <c:v>847</c:v>
                </c:pt>
                <c:pt idx="6">
                  <c:v>2181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รวม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Sheet1!$A$2:$A$8</c:f>
              <c:strCache>
                <c:ptCount val="7"/>
                <c:pt idx="0">
                  <c:v>ไม่เกิน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51-55</c:v>
                </c:pt>
                <c:pt idx="6">
                  <c:v>56ปีขึ้นไป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597</c:v>
                </c:pt>
                <c:pt idx="1">
                  <c:v>1707</c:v>
                </c:pt>
                <c:pt idx="2">
                  <c:v>1551</c:v>
                </c:pt>
                <c:pt idx="3">
                  <c:v>756</c:v>
                </c:pt>
                <c:pt idx="4">
                  <c:v>534</c:v>
                </c:pt>
                <c:pt idx="5">
                  <c:v>986</c:v>
                </c:pt>
                <c:pt idx="6">
                  <c:v>2395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2971520"/>
        <c:axId val="2082963904"/>
        <c:axId val="15715536"/>
      </c:line3DChart>
      <c:catAx>
        <c:axId val="208297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8936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23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82963904"/>
        <c:crosses val="autoZero"/>
        <c:auto val="1"/>
        <c:lblAlgn val="ctr"/>
        <c:lblOffset val="100"/>
        <c:noMultiLvlLbl val="0"/>
      </c:catAx>
      <c:valAx>
        <c:axId val="2082963904"/>
        <c:scaling>
          <c:orientation val="minMax"/>
        </c:scaling>
        <c:delete val="0"/>
        <c:axPos val="l"/>
        <c:majorGridlines>
          <c:spPr>
            <a:ln w="8936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5958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23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82971520"/>
        <c:crosses val="autoZero"/>
        <c:crossBetween val="between"/>
      </c:valAx>
      <c:serAx>
        <c:axId val="1571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979" cap="flat" cmpd="sng" algn="ctr">
            <a:solidFill>
              <a:srgbClr val="C0C0C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13" b="0" i="0" u="none" strike="noStrike" kern="1200" baseline="0">
                <a:solidFill>
                  <a:srgbClr val="000000"/>
                </a:solidFill>
                <a:latin typeface="Browallia New"/>
                <a:ea typeface="Browallia New"/>
                <a:cs typeface="Browallia New"/>
              </a:defRPr>
            </a:pPr>
            <a:endParaRPr lang="th-TH"/>
          </a:p>
        </c:txPr>
        <c:crossAx val="2082963904"/>
        <c:crosses val="autoZero"/>
        <c:tickLblSkip val="1"/>
        <c:tickMarkSkip val="1"/>
      </c:serAx>
      <c:spPr>
        <a:noFill/>
        <a:ln w="23830">
          <a:noFill/>
        </a:ln>
        <a:effectLst/>
      </c:spPr>
    </c:plotArea>
    <c:legend>
      <c:legendPos val="b"/>
      <c:overlay val="0"/>
      <c:spPr>
        <a:noFill/>
        <a:ln w="2383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23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2060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pPr>
            <a:r>
              <a:rPr lang="th-TH" sz="2400" dirty="0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โครงสร้างอายุข้าราชการกรมส่งเสริมการเกษตร ปี 2561</a:t>
            </a:r>
            <a:r>
              <a:rPr lang="th-TH" sz="2400" baseline="0" dirty="0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และ 2563</a:t>
            </a:r>
            <a:endParaRPr lang="en-US" sz="2400" dirty="0">
              <a:solidFill>
                <a:srgbClr val="00206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c:rich>
      </c:tx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2060"/>
              </a:solidFill>
              <a:latin typeface="IrisUPC" panose="020B0604020202020204" pitchFamily="34" charset="-34"/>
              <a:ea typeface="+mn-ea"/>
              <a:cs typeface="IrisUPC" panose="020B0604020202020204" pitchFamily="34" charset="-34"/>
            </a:defRPr>
          </a:pPr>
          <a:endParaRPr lang="th-TH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436692016416691E-2"/>
          <c:y val="0.11582737473426795"/>
          <c:w val="0.88036375878023576"/>
          <c:h val="0.74321856570677169"/>
        </c:manualLayout>
      </c:layout>
      <c:line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Sheet1!$A$2:$A$8</c:f>
              <c:strCache>
                <c:ptCount val="7"/>
                <c:pt idx="0">
                  <c:v>ไม่เกิน 30 ปี</c:v>
                </c:pt>
                <c:pt idx="1">
                  <c:v>31-35 ปี</c:v>
                </c:pt>
                <c:pt idx="2">
                  <c:v>36-40 ปี</c:v>
                </c:pt>
                <c:pt idx="3">
                  <c:v>41-45 ปี</c:v>
                </c:pt>
                <c:pt idx="4">
                  <c:v>46-50 ปี</c:v>
                </c:pt>
                <c:pt idx="5">
                  <c:v>51-55 ปี</c:v>
                </c:pt>
                <c:pt idx="6">
                  <c:v>56 ปีขึ้นไป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597</c:v>
                </c:pt>
                <c:pt idx="1">
                  <c:v>1707</c:v>
                </c:pt>
                <c:pt idx="2">
                  <c:v>1551</c:v>
                </c:pt>
                <c:pt idx="3">
                  <c:v>756</c:v>
                </c:pt>
                <c:pt idx="4">
                  <c:v>534</c:v>
                </c:pt>
                <c:pt idx="5">
                  <c:v>986</c:v>
                </c:pt>
                <c:pt idx="6">
                  <c:v>2395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Sheet1!$A$2:$A$8</c:f>
              <c:strCache>
                <c:ptCount val="7"/>
                <c:pt idx="0">
                  <c:v>ไม่เกิน 30 ปี</c:v>
                </c:pt>
                <c:pt idx="1">
                  <c:v>31-35 ปี</c:v>
                </c:pt>
                <c:pt idx="2">
                  <c:v>36-40 ปี</c:v>
                </c:pt>
                <c:pt idx="3">
                  <c:v>41-45 ปี</c:v>
                </c:pt>
                <c:pt idx="4">
                  <c:v>46-50 ปี</c:v>
                </c:pt>
                <c:pt idx="5">
                  <c:v>51-55 ปี</c:v>
                </c:pt>
                <c:pt idx="6">
                  <c:v>56 ปีขึ้นไป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811</c:v>
                </c:pt>
                <c:pt idx="1">
                  <c:v>1525</c:v>
                </c:pt>
                <c:pt idx="2">
                  <c:v>2132</c:v>
                </c:pt>
                <c:pt idx="3">
                  <c:v>1152</c:v>
                </c:pt>
                <c:pt idx="4">
                  <c:v>475</c:v>
                </c:pt>
                <c:pt idx="5">
                  <c:v>708</c:v>
                </c:pt>
                <c:pt idx="6">
                  <c:v>1162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2969344"/>
        <c:axId val="2082962272"/>
        <c:axId val="15716160"/>
      </c:line3DChart>
      <c:catAx>
        <c:axId val="2082969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dirty="0" smtClean="0"/>
                  <a:t>ช่วงอายุ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82962272"/>
        <c:crosses val="autoZero"/>
        <c:auto val="1"/>
        <c:lblAlgn val="ctr"/>
        <c:lblOffset val="100"/>
        <c:noMultiLvlLbl val="0"/>
      </c:catAx>
      <c:valAx>
        <c:axId val="208296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dirty="0" smtClean="0"/>
                  <a:t>จำนวน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82969344"/>
        <c:crosses val="autoZero"/>
        <c:crossBetween val="between"/>
      </c:valAx>
      <c:serAx>
        <c:axId val="15716160"/>
        <c:scaling>
          <c:orientation val="minMax"/>
        </c:scaling>
        <c:delete val="0"/>
        <c:axPos val="b"/>
        <c:title>
          <c:tx>
            <c:rich>
              <a:bodyPr rot="-540000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dirty="0" smtClean="0"/>
                  <a:t>ปี พ.ศ.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82962272"/>
        <c:crosses val="autoZero"/>
      </c:serAx>
      <c:spPr>
        <a:solidFill>
          <a:schemeClr val="accent1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A3D13-3CFC-45D0-98C7-02F5C5A452D2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83CB7-AF1A-4C25-958C-7FB16F2DBC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08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DF16A7-E3F0-41BA-80DE-D2EC6B361B2D}" type="slidenum">
              <a:rPr lang="th-TH" altLang="th-TH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th-TH" altLang="th-TH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2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CC7D1FBA-6991-4C87-9664-45A7BAA7C735}" type="slidenum">
              <a:rPr lang="th-TH" altLang="th-TH" sz="1200" smtClean="0"/>
              <a:pPr/>
              <a:t>4</a:t>
            </a:fld>
            <a:endParaRPr lang="th-TH" altLang="th-TH" sz="1200" smtClean="0"/>
          </a:p>
        </p:txBody>
      </p:sp>
    </p:spTree>
    <p:extLst>
      <p:ext uri="{BB962C8B-B14F-4D97-AF65-F5344CB8AC3E}">
        <p14:creationId xmlns:p14="http://schemas.microsoft.com/office/powerpoint/2010/main" val="381553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08AC8569-DB6E-47B5-A700-FD5C2C58367F}" type="slidenum">
              <a:rPr lang="th-TH" altLang="th-TH" sz="1200" smtClean="0"/>
              <a:pPr/>
              <a:t>5</a:t>
            </a:fld>
            <a:endParaRPr lang="th-TH" altLang="th-TH" sz="1200" smtClean="0"/>
          </a:p>
        </p:txBody>
      </p:sp>
    </p:spTree>
    <p:extLst>
      <p:ext uri="{BB962C8B-B14F-4D97-AF65-F5344CB8AC3E}">
        <p14:creationId xmlns:p14="http://schemas.microsoft.com/office/powerpoint/2010/main" val="305488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9B71-C340-4673-B755-9493BEB4F1B8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65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/>
            </a:r>
            <a:b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</a:br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การบริหารงานบุคคล                ในปีงบประมาณ 2564</a:t>
            </a:r>
            <a:endParaRPr lang="th-TH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62397"/>
            <a:ext cx="6815669" cy="132080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กองการเจ้าหน้าที่ กรมส่งเสริมการเกษตร</a:t>
            </a:r>
          </a:p>
        </p:txBody>
      </p:sp>
    </p:spTree>
    <p:extLst>
      <p:ext uri="{BB962C8B-B14F-4D97-AF65-F5344CB8AC3E}">
        <p14:creationId xmlns:p14="http://schemas.microsoft.com/office/powerpoint/2010/main" val="42317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356237"/>
              </p:ext>
            </p:extLst>
          </p:nvPr>
        </p:nvGraphicFramePr>
        <p:xfrm>
          <a:off x="1427582" y="1186089"/>
          <a:ext cx="9675846" cy="2314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641"/>
                <a:gridCol w="1612641"/>
                <a:gridCol w="1612641"/>
                <a:gridCol w="1612641"/>
                <a:gridCol w="1612641"/>
                <a:gridCol w="1612641"/>
              </a:tblGrid>
              <a:tr h="639318">
                <a:tc gridSpan="6">
                  <a:txBody>
                    <a:bodyPr/>
                    <a:lstStyle/>
                    <a:p>
                      <a:pPr algn="ctr"/>
                      <a:r>
                        <a:rPr lang="th-TH" altLang="th-TH" sz="320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จำนวนผู้ที่จะเกษียณอายุราชการใน 5 ปี (61-65) </a:t>
                      </a:r>
                      <a:endParaRPr lang="th-TH" sz="3200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0468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ปี</a:t>
                      </a:r>
                      <a:endParaRPr lang="th-TH" sz="24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2561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2562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2563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2564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2565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</a:tr>
              <a:tr h="50468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จำนวน</a:t>
                      </a:r>
                      <a:endParaRPr lang="th-TH" sz="24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70C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447</a:t>
                      </a:r>
                      <a:endParaRPr lang="th-TH" sz="2800" b="1" dirty="0">
                        <a:solidFill>
                          <a:srgbClr val="0070C0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70C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569</a:t>
                      </a:r>
                      <a:endParaRPr lang="th-TH" sz="2800" b="1" dirty="0">
                        <a:solidFill>
                          <a:srgbClr val="0070C0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70C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591</a:t>
                      </a:r>
                      <a:endParaRPr lang="th-TH" sz="2800" b="1" dirty="0">
                        <a:solidFill>
                          <a:srgbClr val="0070C0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70C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541</a:t>
                      </a:r>
                      <a:endParaRPr lang="th-TH" sz="2800" b="1" dirty="0">
                        <a:solidFill>
                          <a:srgbClr val="0070C0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70C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395</a:t>
                      </a:r>
                      <a:endParaRPr lang="th-TH" sz="2800" b="1" dirty="0">
                        <a:solidFill>
                          <a:srgbClr val="0070C0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</a:tr>
              <a:tr h="639318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รวม</a:t>
                      </a:r>
                      <a:endParaRPr lang="th-TH" sz="24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2,507 คน</a:t>
                      </a:r>
                    </a:p>
                  </a:txBody>
                  <a:tcPr marT="45638" marB="45638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80685"/>
              </p:ext>
            </p:extLst>
          </p:nvPr>
        </p:nvGraphicFramePr>
        <p:xfrm>
          <a:off x="1427588" y="3642796"/>
          <a:ext cx="8770770" cy="23760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1795"/>
                <a:gridCol w="1461795"/>
                <a:gridCol w="1461795"/>
                <a:gridCol w="1461795"/>
                <a:gridCol w="1461795"/>
                <a:gridCol w="1461795"/>
              </a:tblGrid>
              <a:tr h="663923">
                <a:tc gridSpan="6">
                  <a:txBody>
                    <a:bodyPr/>
                    <a:lstStyle/>
                    <a:p>
                      <a:pPr algn="ctr"/>
                      <a:r>
                        <a:rPr lang="th-TH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จำนวนผู้ที่ลาออกจากราชการใน 5 ปี (59-63) 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</a:tr>
              <a:tr h="52411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ปี</a:t>
                      </a:r>
                      <a:endParaRPr lang="th-TH" sz="24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2559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2560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2561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2562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2563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</a:tr>
              <a:tr h="52411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จำนวน</a:t>
                      </a:r>
                      <a:endParaRPr lang="th-TH" sz="24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276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IrisUPC" panose="020B0604020202020204" pitchFamily="34" charset="-34"/>
                        <a:ea typeface="Cordia New" panose="020B03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205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IrisUPC" panose="020B0604020202020204" pitchFamily="34" charset="-34"/>
                        <a:ea typeface="Cordia New" panose="020B03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221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IrisUPC" panose="020B0604020202020204" pitchFamily="34" charset="-34"/>
                        <a:ea typeface="Cordia New" panose="020B03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223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148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66392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รวม</a:t>
                      </a:r>
                      <a:endParaRPr lang="th-TH" sz="24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1,073 คน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T="45638" marB="45638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96738" y="404664"/>
            <a:ext cx="8229600" cy="720080"/>
          </a:xfrm>
        </p:spPr>
        <p:txBody>
          <a:bodyPr>
            <a:noAutofit/>
          </a:bodyPr>
          <a:lstStyle/>
          <a:p>
            <a:r>
              <a:rPr lang="th-TH" altLang="th-TH" sz="4800" b="1" dirty="0">
                <a:solidFill>
                  <a:srgbClr val="1A3A04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สถานการณ์</a:t>
            </a:r>
            <a:r>
              <a:rPr lang="th-TH" altLang="th-TH" sz="4800" b="1" dirty="0" smtClean="0">
                <a:solidFill>
                  <a:srgbClr val="1A3A04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กำลังคน</a:t>
            </a:r>
            <a:endParaRPr lang="th-TH" altLang="th-TH" sz="4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63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86717"/>
            <a:ext cx="9601196" cy="970236"/>
          </a:xfrm>
        </p:spPr>
        <p:txBody>
          <a:bodyPr/>
          <a:lstStyle/>
          <a:p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สภาพปัญหาด้านกำลังคน</a:t>
            </a:r>
            <a:endParaRPr lang="th-TH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335" y="1466335"/>
            <a:ext cx="10235681" cy="4551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1. จำนวนข้าราชการลดลงทุกปีจากการยุบเลิกตำแหน่ง โดยการเกษียณอายุราชการและปรับระดับสูงขึ้น</a:t>
            </a:r>
          </a:p>
          <a:p>
            <a:pPr marL="0" indent="0">
              <a:buNone/>
            </a:pPr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2. </a:t>
            </a:r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ปี 2562 มีขรก.เกษียณอายุราชการ 529 อัตรา ต้องยุบเลิก 77 อัตรา ลูกจ้างประจำ 78 อัตรา </a:t>
            </a:r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ตัดไป</a:t>
            </a:r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กรมการข้าว 10 อัตรา   ปี 2563 ขรก.เกษียณอายุราชการ 492 ราย ยุบเลิก 72 อัตรา </a:t>
            </a:r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ลูกจ้างประจำ </a:t>
            </a:r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71 อัตรา</a:t>
            </a:r>
          </a:p>
          <a:p>
            <a:pPr marL="0" indent="0">
              <a:buNone/>
            </a:pPr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3. </a:t>
            </a:r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การบรรจุข้าราชการใหม่เพื่อทดแทนในตำแหน่งที่เกษียณอายุไม่สามารถดำเนินการได้ทันที เนื่องจากตำแหน่งที่เกษียณส่วนใหญ่เป็นตำแหน่งระดับสูง ต้องมีการย้ายหมุนเวียน และรับสมัครเข้ารับการคัดเลือกซึ่งใช้เวลานาน </a:t>
            </a:r>
          </a:p>
          <a:p>
            <a:pPr marL="0" indent="0">
              <a:buNone/>
            </a:pPr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4. พนักงานราชการที่ได้ทดแทนจากการยุบเลิกข้าราชการเกษียณ ยังไม่สามารถจ้างได้จนกว่าจะได้รับการจัดสรรงบประมาณ</a:t>
            </a:r>
          </a:p>
          <a:p>
            <a:pPr marL="0" indent="0">
              <a:buNone/>
            </a:pPr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5. ปัญหาด้านโครงสร้างอายุการขาดคนระดับชำนาญ</a:t>
            </a:r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การ </a:t>
            </a:r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หลายหน่วยงานมีแต่ระดับปฏิบัติงานอายุไม่เกิน 40 ปี                  ไม่มีพี่เลี้ยงในการสอนงาน /ถ่ายทอดองค์ความรู้</a:t>
            </a:r>
          </a:p>
        </p:txBody>
      </p:sp>
    </p:spTree>
    <p:extLst>
      <p:ext uri="{BB962C8B-B14F-4D97-AF65-F5344CB8AC3E}">
        <p14:creationId xmlns:p14="http://schemas.microsoft.com/office/powerpoint/2010/main" val="35439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965" y="734997"/>
            <a:ext cx="9601196" cy="543297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แนวทางการบริหารงานบุคคลปี 2564</a:t>
            </a:r>
            <a:endParaRPr lang="th-TH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486" y="1278294"/>
            <a:ext cx="9842155" cy="49172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1. เร่งการสรรหาและบรรจุข้าราชการ พนักงานราชการ เพื่อให้ทุกหน่วยงานมีอัตรากำลังเพียงพอต่อการปฏิบัติงาน</a:t>
            </a:r>
          </a:p>
          <a:p>
            <a:pPr marL="0" indent="0">
              <a:buNone/>
            </a:pPr>
            <a:r>
              <a:rPr 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2. เร่งการดำเนินการแต่งตั้งโยกย้ายในตำแหน่งว่างทุกระดับ</a:t>
            </a:r>
          </a:p>
          <a:p>
            <a:pPr marL="0" indent="0">
              <a:buNone/>
            </a:pPr>
            <a:r>
              <a:rPr 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3. เตรียมการสรรหาและคัดเลือกข้าราชการในตำแหน่งต่าง ๆ ไว้ล่วงหน้า</a:t>
            </a:r>
          </a:p>
          <a:p>
            <a:pPr marL="0" indent="0">
              <a:buNone/>
            </a:pPr>
            <a:r>
              <a:rPr lang="th-TH" sz="3200" b="1" dirty="0">
                <a:latin typeface="IrisUPC" panose="020B0604020202020204" pitchFamily="34" charset="-34"/>
                <a:cs typeface="IrisUPC" panose="020B0604020202020204" pitchFamily="34" charset="-34"/>
              </a:rPr>
              <a:t>4</a:t>
            </a:r>
            <a:r>
              <a:rPr 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ปรับปรุงเส้นทางก้าวหน้า </a:t>
            </a:r>
            <a:r>
              <a:rPr lang="en-US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(Career Path) </a:t>
            </a:r>
            <a:r>
              <a:rPr 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ให้สอดคล้องกับสถานการณ์ด้านกำลังคน</a:t>
            </a:r>
          </a:p>
          <a:p>
            <a:pPr marL="0" indent="0">
              <a:buNone/>
            </a:pPr>
            <a:r>
              <a:rPr 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5. ศึกษาการจัดอัตรากำลังในส่วนกลางและภูมิภาคให้สอดคล้องกับสถานการณ์และทิศทางในอนาคต</a:t>
            </a:r>
          </a:p>
          <a:p>
            <a:pPr marL="0" indent="0">
              <a:buNone/>
            </a:pPr>
            <a:r>
              <a:rPr 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6. พัฒนาการให้บริการให้ทันสมัยและรวดเร็ว</a:t>
            </a:r>
          </a:p>
        </p:txBody>
      </p:sp>
    </p:spTree>
    <p:extLst>
      <p:ext uri="{BB962C8B-B14F-4D97-AF65-F5344CB8AC3E}">
        <p14:creationId xmlns:p14="http://schemas.microsoft.com/office/powerpoint/2010/main" val="2505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837" y="2043217"/>
            <a:ext cx="96423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“ประสบการณ์ใน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งานที่หลากหลาย” หมายถึง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ประสบการณ์ใน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การปฏิบัติราชการ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ในต่าง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สายงาน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ต่างหน่วยงาน 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 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ลักษณะงาน </a:t>
            </a:r>
            <a:r>
              <a:rPr lang="th-TH" sz="32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</a:t>
            </a:r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</a:t>
            </a:r>
            <a:r>
              <a:rPr lang="th-TH" sz="32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อย่าง </a:t>
            </a:r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โดยมีระยะเวลาปฏิบัติราชการ </a:t>
            </a:r>
            <a:r>
              <a:rPr lang="th-TH" sz="32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อย่างละไม่น้อยกว่าสองปี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โดยอาจ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เป็นประสบการณ์               ใน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การปฏิบัติราชการใน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สายงาน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ต่างหน่วยงาน 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 หรือ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ลักษณะงาน รวมกันก็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 แต่ถ้าเป็นกรณี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ที่มี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ประสบการณ์ใน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การปฏิบัติราชการใน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สายงาน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ต่างหน่วยงาน 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ลักษณะงานในเวลาเดียวกัน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ให้นับได้เพียงอย่างเดียว</a:t>
            </a:r>
          </a:p>
          <a:p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724" y="766118"/>
            <a:ext cx="10124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ว17/๒๕๕๘ เรื่อง ประสบการณ์ในงานที่หลากหลายตามมาตรฐานกําหนด</a:t>
            </a:r>
            <a:r>
              <a:rPr lang="th-TH" sz="3600" b="1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ตําแหน่งประเภท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อํานวยการ</a:t>
            </a:r>
            <a:endParaRPr lang="th-TH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632" y="1982924"/>
            <a:ext cx="96629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๔.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บังคับใช้ ให้นําประสบการณ์ใน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งานที่หลากหลาย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มาใช้บังคับตั้งแต่ปีงบประมาณ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พ.ศ. ๒๕๖๒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เป็นต้น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ไป ทั้งนี้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ภายใต้เงื่อนไขดังนี้</a:t>
            </a:r>
          </a:p>
          <a:p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๔.๑ ในปีงบประมาณ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พ.ศ. ๒๕๖๒ และ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ปีงบประมาณ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พ.ศ. ๒๕๖๓ คํา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ว่า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ประสบการณ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์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งานที่หลากหลาย”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ให้หมายถึงประสบการณ์ใน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การปฏิบัติราชการใน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สายงาน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ต่างหน่วยงาน 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 หรือ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ลักษณะงาน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สอง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อย่าง                  อย่างละไม่น้อยกว่าหนึ่งปีก็ได้  </a:t>
            </a:r>
          </a:p>
          <a:p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๔.๒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ตั้ง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แต่ปีงบประมาณ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พ.ศ. ๒๕๖๔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เป็นต้น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ไป คํา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ว่า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ประสบการณ์ใน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งานที่หลากหลาย”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ให้เป็นไป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 ๑.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9859" y="782595"/>
            <a:ext cx="10124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ว17/๒๕๕๘ เรื่อง ประสบการณ์ในงานที่หลากหลายตามมาตรฐานกําหนดตําแหน่งประเภทอํานวยการ</a:t>
            </a:r>
            <a:endParaRPr lang="th-TH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601" y="844027"/>
            <a:ext cx="96959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ต่างสายงาน    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ชื่อ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ของสายงานตาม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มาตรฐานกำหนดตำแหน่ง                ที่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ก.พ. 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ไว้ต่างกัน โดยจะต้องมีหน้าที่ความรับผิดชอบและลักษณะงานที่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ปฏิบัติของตำแหน่ง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ต่างกันด้วย ทั้งนี้ ตามที่ อ.ก.พ.กระทรวง 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</a:t>
            </a:r>
            <a:endParaRPr lang="th-TH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461" y="3451655"/>
            <a:ext cx="10198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ต่างหน่วยงาน    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ชื่อ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ของกระทรวง กรม หรือส่วนราชการ ตามที่ปรากฏในกฎหมายหรือ 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กฎกระทรวงที่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แบ่งส่วนราชการนั้น ต่างกัน </a:t>
            </a:r>
            <a:endParaRPr lang="th-TH" sz="40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จะต้องมีหน้าที่ความ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รับผิดชอบ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และลักษณะงานที่ปฏิบัติของ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หน่วยงานต่างกัน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ด้วย ทั้งนี้ ตามที่ อ.ก.พ.กระทรวง 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 </a:t>
            </a:r>
            <a:endParaRPr lang="th-TH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49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644" y="1274673"/>
            <a:ext cx="10173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</a:t>
            </a:r>
            <a:r>
              <a:rPr lang="th-TH" sz="5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ชื่อของอำเภอ</a:t>
            </a: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หรือเขต จังหวัด หรือประเทศต่างกัน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5644" y="2352958"/>
            <a:ext cx="10379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ต่างลักษณะงาน 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ชื่อ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ของตำแหน่ง</a:t>
            </a: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ในสายงาน หน่วยงาน 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 พื้นที่คง</a:t>
            </a: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เดิมแต่งานที่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ได้รับมอบหมาย</a:t>
            </a: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เป็นงานที่ต้องใช้ความรู้ ความสามารถ สมรรถนะ หรือทักษะที่ แตกต่าง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กันอย่างชัดเจน            ทั้งนี้ </a:t>
            </a: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ตามที่ อ.ก.พ กระ</a:t>
            </a:r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ทรวงกำหนด</a:t>
            </a:r>
            <a:endParaRPr lang="th-TH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4807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24984"/>
              </p:ext>
            </p:extLst>
          </p:nvPr>
        </p:nvGraphicFramePr>
        <p:xfrm>
          <a:off x="948725" y="1077642"/>
          <a:ext cx="9991288" cy="482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822"/>
                <a:gridCol w="2611074"/>
                <a:gridCol w="2377252"/>
                <a:gridCol w="2505140"/>
              </a:tblGrid>
              <a:tr h="3791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ช่วงเวลา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สังกัด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สายงาน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การนับ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9367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15 ก.พ. 2531- 20 เม.ย.2534</a:t>
                      </a:r>
                      <a:endParaRPr lang="th-TH" sz="200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สนง.เกษตรอำเภอเมือง                        จังหวัดกาญจนบุรี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เจ้าพนักงานการเกษตร 2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</a:t>
                      </a:r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สายงานเจ้าพนักงานการเกษตร (3 ปี 20 วัน)</a:t>
                      </a:r>
                      <a:endParaRPr lang="th-TH" sz="200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832645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21 เม.ย.34-15 ก.พ. 2538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สนง.เกษตรอำเภอไทรโยค                     จังหวัดกาญจนบุรี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เจ้าพนักงานการเกษตร 3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 ต่างพื้นที่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(3 ปี 9 เดิอน 25 วัน)</a:t>
                      </a:r>
                      <a:endParaRPr lang="th-TH" sz="200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670834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16 ก.พ.2538 – 20 มี.ค.2546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ฝ่ายส่งเสริมและพัฒนาการผลิต  สนง.เกษตรจังหวัดกาญจนบุรี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นักวิชาการเกษตร 6ว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3. สายงานนักวิชาการเกษตร               (8 ปี 20 วัน)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670834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21 ก.ย. 2548 – 11 ม.ค.58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ฝ่ายยุทธศาสตรและสารสนเทศ</a:t>
                      </a:r>
                    </a:p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สนง.เกษตรจังหวัดกาญจนบุรี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นักวิชาการส่งเสริมการเกษตร</a:t>
                      </a:r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ชก. – ชพ.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4. ต่างลักษณะงาน</a:t>
                      </a:r>
                    </a:p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(9 ปี 3 เดือน 11 วัน)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125416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 ม.ค.2558</a:t>
                      </a:r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– ปัจจุบัน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ศูนย์ส่งเสริมและพัฒนาอาชีพการเกษตรจ.สุพรรณบุรี</a:t>
                      </a:r>
                    </a:p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สสก.ที่ 2 จ.ราชบุรี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ผอ.ศูนย์ (นักวิชาการส่งเสริมการเกษตร</a:t>
                      </a:r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ชพ.)</a:t>
                      </a:r>
                      <a:endParaRPr lang="th-TH" sz="200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5. ต่างหน่วยงาน</a:t>
                      </a:r>
                    </a:p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(5 ปี 8 เดือน)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5299" y="522744"/>
            <a:ext cx="697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วิธีการนับประสบการณ์ที่หลากหลาย</a:t>
            </a:r>
            <a:endParaRPr 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915" y="2874201"/>
            <a:ext cx="141825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ย้าย/เปลี่ยนสายงาน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23914" y="3633660"/>
            <a:ext cx="141825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เปลี่ยนลักษณะงาน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823913" y="4373224"/>
            <a:ext cx="141825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ย้ายต่างหน่วยงาน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823916" y="2094464"/>
            <a:ext cx="141825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ย้ายพื้นที่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391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F0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19" y="2015954"/>
            <a:ext cx="5618162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7784714" y="1176467"/>
            <a:ext cx="3196324" cy="1439863"/>
          </a:xfrm>
          <a:prstGeom prst="cloudCallout">
            <a:avLst>
              <a:gd name="adj1" fmla="val -80454"/>
              <a:gd name="adj2" fmla="val 65657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3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JasmineUPC" panose="02020603050405020304" pitchFamily="18" charset="-34"/>
              </a:rPr>
              <a:t>ขอบคุณ</a:t>
            </a:r>
            <a:r>
              <a:rPr lang="th-TH" altLang="th-TH" sz="36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JasmineUPC" panose="02020603050405020304" pitchFamily="18" charset="-34"/>
              </a:rPr>
              <a:t>ครับ</a:t>
            </a:r>
          </a:p>
        </p:txBody>
      </p:sp>
    </p:spTree>
    <p:extLst>
      <p:ext uri="{BB962C8B-B14F-4D97-AF65-F5344CB8AC3E}">
        <p14:creationId xmlns:p14="http://schemas.microsoft.com/office/powerpoint/2010/main" val="220757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การบริหารงานบุคคลในปี 2564</a:t>
            </a:r>
            <a:endParaRPr lang="th-TH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ประเด็นนำเสนอ</a:t>
            </a:r>
          </a:p>
          <a:p>
            <a:r>
              <a:rPr lang="th-TH" sz="4000" b="1" dirty="0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การวิเคราะห์โครงสร้างอายุข้าราชการ</a:t>
            </a:r>
          </a:p>
          <a:p>
            <a:r>
              <a:rPr lang="th-TH" sz="4000" b="1" dirty="0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แนวทางการดำเนินงานในปี 2564</a:t>
            </a:r>
          </a:p>
          <a:p>
            <a:r>
              <a:rPr lang="th-TH" sz="4000" b="1" dirty="0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ว17/</a:t>
            </a:r>
            <a:r>
              <a:rPr lang="th-TH" sz="4000" b="1" dirty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๒๕๕๘ เรื่อง ประสบการณ์ในงานที่หลากหลายตามมาตรฐานกําหนดตําแหน่งประเภทอํานวยการ</a:t>
            </a:r>
          </a:p>
          <a:p>
            <a:endParaRPr lang="th-TH" sz="4000" b="1" dirty="0">
              <a:solidFill>
                <a:srgbClr val="00206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76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1371600" cy="1270000"/>
          </a:xfrm>
        </p:spPr>
        <p:txBody>
          <a:bodyPr/>
          <a:lstStyle/>
          <a:p>
            <a:pPr algn="r" eaLnBrk="1" hangingPunct="1"/>
            <a:r>
              <a:rPr lang="th-TH" altLang="th-TH" sz="6000"/>
              <a:t> </a:t>
            </a:r>
          </a:p>
        </p:txBody>
      </p:sp>
      <p:pic>
        <p:nvPicPr>
          <p:cNvPr id="5" name="Picture 5" descr="http://t1.gstatic.com/images?q=tbn:ANd9GcRJMFS4Efvcfh_ow76jypYYIG_jCreGvVF4WLVHQrdsnwXDYFd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C826D"/>
              </a:clrFrom>
              <a:clrTo>
                <a:srgbClr val="6C826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1650" y="190500"/>
            <a:ext cx="990600" cy="990600"/>
          </a:xfrm>
          <a:prstGeom prst="ellipse">
            <a:avLst/>
          </a:prstGeom>
          <a:ln w="635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80" y="279794"/>
            <a:ext cx="6857820" cy="830997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48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JasmineUPC" pitchFamily="18" charset="-34"/>
                <a:ea typeface="Microsoft YaHei"/>
                <a:cs typeface="JasmineUPC" pitchFamily="18" charset="-34"/>
              </a:rPr>
              <a:t>กรอบอัตรากำลัง </a:t>
            </a:r>
            <a:r>
              <a:rPr lang="th-TH" sz="4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JasmineUPC" pitchFamily="18" charset="-34"/>
                <a:ea typeface="Microsoft YaHei"/>
                <a:cs typeface="JasmineUPC" pitchFamily="18" charset="-34"/>
              </a:rPr>
              <a:t>ณ 1 </a:t>
            </a:r>
            <a:r>
              <a:rPr lang="th-TH" sz="48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JasmineUPC" pitchFamily="18" charset="-34"/>
                <a:ea typeface="Microsoft YaHei"/>
                <a:cs typeface="JasmineUPC" pitchFamily="18" charset="-34"/>
              </a:rPr>
              <a:t>ก.ย. 2563</a:t>
            </a:r>
            <a:endParaRPr lang="th-TH" sz="48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JasmineUPC" pitchFamily="18" charset="-34"/>
              <a:ea typeface="Microsoft YaHei"/>
              <a:cs typeface="JasmineUPC" pitchFamily="18" charset="-34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560444"/>
              </p:ext>
            </p:extLst>
          </p:nvPr>
        </p:nvGraphicFramePr>
        <p:xfrm>
          <a:off x="1383958" y="1368400"/>
          <a:ext cx="9465274" cy="265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777"/>
                <a:gridCol w="2236140"/>
                <a:gridCol w="2401780"/>
                <a:gridCol w="1999577"/>
              </a:tblGrid>
              <a:tr h="578993">
                <a:tc>
                  <a:txBody>
                    <a:bodyPr/>
                    <a:lstStyle/>
                    <a:p>
                      <a:endParaRPr lang="th-TH" sz="32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ส่วนกลาง</a:t>
                      </a:r>
                      <a:endParaRPr lang="th-TH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ส่วนภูมิภาค</a:t>
                      </a:r>
                      <a:endParaRPr lang="th-TH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รวม</a:t>
                      </a:r>
                      <a:endParaRPr lang="th-TH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</a:tr>
              <a:tr h="518033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ข้าราชการ</a:t>
                      </a: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1,172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7,893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9,065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</a:tr>
              <a:tr h="518033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ลูกจ้างประจำ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241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289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530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</a:tr>
              <a:tr h="518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พนักงานราชการ</a:t>
                      </a: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572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2,038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2,610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</a:tr>
              <a:tr h="518033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รวม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1,985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10,220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12,205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59" marB="45659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2209800" y="4258961"/>
            <a:ext cx="8229600" cy="24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dirty="0">
                <a:latin typeface="JasmineUPC" pitchFamily="18" charset="-34"/>
                <a:cs typeface="JasmineUPC" pitchFamily="18" charset="-34"/>
              </a:rPr>
              <a:t>อัตรากำลังเกษตรตำบล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628801"/>
              </p:ext>
            </p:extLst>
          </p:nvPr>
        </p:nvGraphicFramePr>
        <p:xfrm>
          <a:off x="2042983" y="4588218"/>
          <a:ext cx="8229600" cy="1554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1584176"/>
                <a:gridCol w="1532194"/>
                <a:gridCol w="1435319"/>
                <a:gridCol w="1435319"/>
              </a:tblGrid>
              <a:tr h="455141">
                <a:tc>
                  <a:txBody>
                    <a:bodyPr/>
                    <a:lstStyle/>
                    <a:p>
                      <a:endParaRPr lang="th-TH" sz="28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นวส</a:t>
                      </a:r>
                      <a:r>
                        <a:rPr lang="th-TH" sz="2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.</a:t>
                      </a:r>
                      <a:endParaRPr lang="th-TH" sz="28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จพก</a:t>
                      </a:r>
                      <a:r>
                        <a:rPr lang="th-TH" sz="2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.</a:t>
                      </a:r>
                      <a:endParaRPr lang="th-TH" sz="28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จพค</a:t>
                      </a:r>
                      <a:r>
                        <a:rPr lang="th-TH" sz="2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.</a:t>
                      </a:r>
                      <a:endParaRPr lang="th-TH" sz="28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รวม</a:t>
                      </a:r>
                      <a:endParaRPr lang="th-TH" sz="28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</a:tr>
              <a:tr h="455141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ข้าราชการ</a:t>
                      </a: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4,100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161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49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4,310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</a:tr>
              <a:tr h="455141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พนักงานราชการ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994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(มี</a:t>
                      </a:r>
                      <a:r>
                        <a:rPr lang="th-TH" sz="2800" b="1" smtClean="0">
                          <a:latin typeface="JasmineUPC" pitchFamily="18" charset="-34"/>
                          <a:cs typeface="JasmineUPC" pitchFamily="18" charset="-34"/>
                        </a:rPr>
                        <a:t>เงิน 671)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JasmineUPC" pitchFamily="18" charset="-34"/>
                          <a:cs typeface="JasmineUPC" pitchFamily="18" charset="-34"/>
                        </a:rPr>
                        <a:t>994</a:t>
                      </a:r>
                      <a:endParaRPr lang="th-TH" sz="2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57" marB="45757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5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25664" y="711332"/>
            <a:ext cx="8002587" cy="70643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th-TH" altLang="th-TH" sz="3200" b="1" dirty="0">
                <a:latin typeface="IrisUPC" panose="020B0604020202020204" pitchFamily="34" charset="-34"/>
                <a:cs typeface="IrisUPC" panose="020B0604020202020204" pitchFamily="34" charset="-34"/>
              </a:rPr>
              <a:t>โครงสร้างอายุข้าราชการกรมส่งเสริมการเกษตร</a:t>
            </a:r>
            <a:r>
              <a:rPr lang="th-TH" alt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(ต.ค.2563)</a:t>
            </a:r>
            <a:endParaRPr lang="th-TH" altLang="th-TH" sz="32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680105"/>
              </p:ext>
            </p:extLst>
          </p:nvPr>
        </p:nvGraphicFramePr>
        <p:xfrm>
          <a:off x="1375720" y="1499457"/>
          <a:ext cx="9555892" cy="4630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820"/>
                <a:gridCol w="1737435"/>
                <a:gridCol w="1824306"/>
                <a:gridCol w="1727658"/>
                <a:gridCol w="1481708"/>
                <a:gridCol w="1307965"/>
              </a:tblGrid>
              <a:tr h="7393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</a:t>
                      </a:r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ช่วงอายุ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ส่วนกลาง/กทม.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จังหวัด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อำเภอ</a:t>
                      </a:r>
                      <a:endParaRPr lang="th-TH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ร้อยละ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8643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ไม่เกิน </a:t>
                      </a:r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30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u="none" strike="noStrike" dirty="0" smtClean="0"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100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115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596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811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10.18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</a:tr>
              <a:tr h="48643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31-35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172</a:t>
                      </a: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334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1019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1525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19.15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</a:tr>
              <a:tr h="48643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36-40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269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521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1342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2132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26.77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</a:tr>
              <a:tr h="48643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41-45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171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314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667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1152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14.46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643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46-50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90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121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264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475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5.96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643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51-55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118</a:t>
                      </a:r>
                      <a:endParaRPr lang="th-TH" sz="2800" b="0" i="0" u="none" strike="noStrike" dirty="0">
                        <a:solidFill>
                          <a:schemeClr val="bg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168</a:t>
                      </a:r>
                      <a:endParaRPr lang="th-TH" sz="2800" b="0" i="0" u="none" strike="noStrike" dirty="0">
                        <a:solidFill>
                          <a:schemeClr val="bg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422</a:t>
                      </a:r>
                      <a:endParaRPr lang="th-TH" sz="2800" b="0" i="0" u="none" strike="noStrike" dirty="0">
                        <a:solidFill>
                          <a:schemeClr val="bg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708</a:t>
                      </a:r>
                      <a:endParaRPr lang="th-TH" sz="2800" b="0" i="0" u="none" strike="noStrike" dirty="0">
                        <a:solidFill>
                          <a:schemeClr val="bg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8.89</a:t>
                      </a: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8643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56 ปีขึ้นไป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133</a:t>
                      </a:r>
                      <a:endParaRPr lang="th-TH" sz="2800" b="0" i="0" u="none" strike="noStrike" dirty="0">
                        <a:solidFill>
                          <a:schemeClr val="bg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208</a:t>
                      </a:r>
                      <a:endParaRPr lang="th-TH" sz="2800" b="0" i="0" u="none" strike="noStrike" dirty="0">
                        <a:solidFill>
                          <a:schemeClr val="bg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821</a:t>
                      </a:r>
                      <a:endParaRPr lang="th-TH" sz="2800" b="0" i="0" u="none" strike="noStrike" dirty="0">
                        <a:solidFill>
                          <a:schemeClr val="bg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1162</a:t>
                      </a:r>
                      <a:endParaRPr lang="th-TH" sz="2800" b="0" i="0" u="none" strike="noStrike" dirty="0">
                        <a:solidFill>
                          <a:schemeClr val="bg1"/>
                        </a:solidFill>
                        <a:effectLst/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14.59</a:t>
                      </a: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8643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รวม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1053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1781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5131</a:t>
                      </a:r>
                    </a:p>
                  </a:txBody>
                  <a:tcPr marL="7619" marR="7619" marT="7621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7965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100</a:t>
                      </a:r>
                      <a:endParaRPr lang="th-TH" sz="28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7619" marR="7619" marT="7621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25664" y="620714"/>
            <a:ext cx="8002587" cy="706437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th-TH" altLang="th-TH" sz="3600">
                <a:latin typeface="LilyUPC" panose="020B0604020202020204" pitchFamily="34" charset="-34"/>
                <a:cs typeface="LilyUPC" panose="020B0604020202020204" pitchFamily="34" charset="-34"/>
              </a:rPr>
              <a:t>โครงสร้างอายุข้าราชการกรมส่งเสริมการเกษตร(ส.ค.2561)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027636"/>
              </p:ext>
            </p:extLst>
          </p:nvPr>
        </p:nvGraphicFramePr>
        <p:xfrm>
          <a:off x="1408670" y="1606551"/>
          <a:ext cx="9564129" cy="4497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093"/>
                <a:gridCol w="1738932"/>
                <a:gridCol w="1825879"/>
                <a:gridCol w="1729147"/>
                <a:gridCol w="1482985"/>
                <a:gridCol w="1309093"/>
              </a:tblGrid>
              <a:tr h="71805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 </a:t>
                      </a:r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ช่วงอายุ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effectLst/>
                          <a:latin typeface="LilyUPC" pitchFamily="34" charset="-34"/>
                          <a:cs typeface="LilyUPC" pitchFamily="34" charset="-34"/>
                        </a:rPr>
                        <a:t>ส่วนกลาง/กทม.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effectLst/>
                          <a:latin typeface="LilyUPC" pitchFamily="34" charset="-34"/>
                          <a:cs typeface="LilyUPC" pitchFamily="34" charset="-34"/>
                        </a:rPr>
                        <a:t>จังหวัด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อำเภอ</a:t>
                      </a:r>
                      <a:endParaRPr lang="th-TH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LilyUPC" pitchFamily="34" charset="-34"/>
                          <a:cs typeface="LilyUPC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LilyUPC" pitchFamily="34" charset="-34"/>
                          <a:cs typeface="LilyUPC" pitchFamily="34" charset="-34"/>
                        </a:rPr>
                        <a:t>ร้อยละ</a:t>
                      </a:r>
                      <a:endParaRPr lang="th-TH" sz="2800" b="1" dirty="0"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24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ไม่เกิน </a:t>
                      </a:r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30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u="none" strike="noStrike" dirty="0" smtClean="0">
                          <a:effectLst/>
                          <a:latin typeface="LilyUPC" pitchFamily="34" charset="-34"/>
                          <a:cs typeface="LilyUPC" pitchFamily="34" charset="-34"/>
                        </a:rPr>
                        <a:t>105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152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620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877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LilyUPC" pitchFamily="34" charset="-34"/>
                          <a:cs typeface="LilyUPC" pitchFamily="34" charset="-34"/>
                        </a:rPr>
                        <a:t>9.79</a:t>
                      </a:r>
                      <a:endParaRPr lang="th-TH" sz="2800" b="1" dirty="0"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</a:tr>
              <a:tr h="4724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31-35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199</a:t>
                      </a: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407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1115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1721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LilyUPC" pitchFamily="34" charset="-34"/>
                          <a:cs typeface="LilyUPC" pitchFamily="34" charset="-34"/>
                        </a:rPr>
                        <a:t>19.22</a:t>
                      </a:r>
                      <a:endParaRPr lang="th-TH" sz="2800" b="1" dirty="0"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</a:tr>
              <a:tr h="4724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36-40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221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402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1022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1645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LilyUPC" pitchFamily="34" charset="-34"/>
                          <a:cs typeface="LilyUPC" pitchFamily="34" charset="-34"/>
                        </a:rPr>
                        <a:t>18.37</a:t>
                      </a:r>
                      <a:endParaRPr lang="th-TH" sz="2800" b="1" dirty="0"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/>
                    </a:solidFill>
                  </a:tcPr>
                </a:tc>
              </a:tr>
              <a:tr h="4724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41-45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136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230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449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815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LilyUPC" pitchFamily="34" charset="-34"/>
                          <a:cs typeface="LilyUPC" pitchFamily="34" charset="-34"/>
                        </a:rPr>
                        <a:t>9.10</a:t>
                      </a:r>
                      <a:endParaRPr lang="th-TH" sz="2800" b="1" dirty="0"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24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46-50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102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146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253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501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LilyUPC" pitchFamily="34" charset="-34"/>
                          <a:cs typeface="LilyUPC" pitchFamily="34" charset="-34"/>
                        </a:rPr>
                        <a:t>5.60</a:t>
                      </a:r>
                      <a:endParaRPr lang="th-TH" sz="2800" b="1" dirty="0"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24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51-55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139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209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575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923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smtClean="0">
                          <a:latin typeface="LilyUPC" pitchFamily="34" charset="-34"/>
                          <a:cs typeface="LilyUPC" pitchFamily="34" charset="-34"/>
                        </a:rPr>
                        <a:t>10.31</a:t>
                      </a: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24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56 ปีขึ้นไป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222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413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1837</a:t>
                      </a:r>
                      <a:endParaRPr lang="th-TH" sz="2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lyUPC" pitchFamily="34" charset="-34"/>
                          <a:cs typeface="LilyUPC" pitchFamily="34" charset="-34"/>
                        </a:rPr>
                        <a:t>2472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smtClean="0">
                          <a:latin typeface="LilyUPC" pitchFamily="34" charset="-34"/>
                          <a:cs typeface="LilyUPC" pitchFamily="34" charset="-34"/>
                        </a:rPr>
                        <a:t>27.61</a:t>
                      </a:r>
                    </a:p>
                  </a:txBody>
                  <a:tcPr marL="7619" marR="7619" marT="7621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2454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LilyUPC" pitchFamily="34" charset="-34"/>
                          <a:cs typeface="LilyUPC" pitchFamily="34" charset="-34"/>
                        </a:rPr>
                        <a:t>รวม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LilyUPC" pitchFamily="34" charset="-34"/>
                          <a:cs typeface="LilyUPC" pitchFamily="34" charset="-34"/>
                        </a:rPr>
                        <a:t>1124</a:t>
                      </a:r>
                      <a:endParaRPr lang="th-TH" sz="2800" b="1" dirty="0"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LilyUPC" pitchFamily="34" charset="-34"/>
                          <a:cs typeface="LilyUPC" pitchFamily="34" charset="-34"/>
                        </a:rPr>
                        <a:t>1959</a:t>
                      </a:r>
                      <a:endParaRPr lang="th-TH" sz="2800" b="1" dirty="0"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lyUPC" pitchFamily="34" charset="-34"/>
                          <a:cs typeface="LilyUPC" pitchFamily="34" charset="-34"/>
                        </a:rPr>
                        <a:t>5871</a:t>
                      </a:r>
                    </a:p>
                  </a:txBody>
                  <a:tcPr marL="7619" marR="7619" marT="7621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LilyUPC" pitchFamily="34" charset="-34"/>
                          <a:cs typeface="LilyUPC" pitchFamily="34" charset="-34"/>
                        </a:rPr>
                        <a:t>8954</a:t>
                      </a:r>
                      <a:endParaRPr lang="th-TH" sz="2800" b="1" dirty="0"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LilyUPC" pitchFamily="34" charset="-34"/>
                          <a:cs typeface="LilyUPC" pitchFamily="34" charset="-34"/>
                        </a:rPr>
                        <a:t>100</a:t>
                      </a:r>
                      <a:endParaRPr lang="th-TH" sz="2800" b="1" dirty="0">
                        <a:latin typeface="LilyUPC" pitchFamily="34" charset="-34"/>
                        <a:cs typeface="LilyUPC" pitchFamily="34" charset="-34"/>
                      </a:endParaRPr>
                    </a:p>
                  </a:txBody>
                  <a:tcPr marL="7619" marR="7619" marT="7621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53713"/>
              </p:ext>
            </p:extLst>
          </p:nvPr>
        </p:nvGraphicFramePr>
        <p:xfrm>
          <a:off x="1295400" y="1222311"/>
          <a:ext cx="9601200" cy="465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5232400" y="1052514"/>
            <a:ext cx="2374900" cy="904875"/>
          </a:xfrm>
          <a:prstGeom prst="wedgeRoundRectCallout">
            <a:avLst>
              <a:gd name="adj1" fmla="val 2142"/>
              <a:gd name="adj2" fmla="val 22409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7680325" y="1447800"/>
            <a:ext cx="2376488" cy="882650"/>
          </a:xfrm>
          <a:prstGeom prst="wedgeRoundRectCallout">
            <a:avLst>
              <a:gd name="adj1" fmla="val -6991"/>
              <a:gd name="adj2" fmla="val 16317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1" name="Rounded Rectangular Callout 11"/>
          <p:cNvSpPr/>
          <p:nvPr/>
        </p:nvSpPr>
        <p:spPr>
          <a:xfrm>
            <a:off x="2784476" y="1555751"/>
            <a:ext cx="2303463" cy="904875"/>
          </a:xfrm>
          <a:prstGeom prst="wedgeRoundRectCallout">
            <a:avLst>
              <a:gd name="adj1" fmla="val 14748"/>
              <a:gd name="adj2" fmla="val 9951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73139" y="743340"/>
            <a:ext cx="8229600" cy="742950"/>
          </a:xfrm>
        </p:spPr>
        <p:txBody>
          <a:bodyPr>
            <a:noAutofit/>
          </a:bodyPr>
          <a:lstStyle/>
          <a:p>
            <a:pPr algn="l"/>
            <a:r>
              <a:rPr lang="th-TH" altLang="th-TH" sz="2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โครงสร้างอายุของข้าราชการกรมส่งเสริมการเกษตร 2563</a:t>
            </a:r>
            <a:r>
              <a:rPr lang="th-TH" altLang="th-TH" sz="3200" dirty="0">
                <a:latin typeface="LilyUPC" panose="020B0604020202020204" pitchFamily="34" charset="-34"/>
                <a:cs typeface="LilyUPC" panose="020B0604020202020204" pitchFamily="34" charset="-34"/>
              </a:rPr>
              <a:t/>
            </a:r>
            <a:br>
              <a:rPr lang="th-TH" altLang="th-TH" sz="3200" dirty="0">
                <a:latin typeface="LilyUPC" panose="020B0604020202020204" pitchFamily="34" charset="-34"/>
                <a:cs typeface="LilyUPC" panose="020B0604020202020204" pitchFamily="34" charset="-34"/>
              </a:rPr>
            </a:br>
            <a:endParaRPr lang="th-TH" altLang="en-US" sz="3200" dirty="0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762876" y="1447800"/>
            <a:ext cx="2519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ช่วงอายุ 51-60 ปี              มี </a:t>
            </a:r>
            <a:r>
              <a:rPr lang="th-TH" alt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1,870 </a:t>
            </a:r>
            <a:r>
              <a:rPr lang="th-TH" alt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คน </a:t>
            </a:r>
            <a:r>
              <a:rPr lang="th-TH" alt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23.47</a:t>
            </a:r>
            <a:r>
              <a:rPr lang="en-US" alt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endParaRPr lang="th-TH" altLang="th-TH" sz="28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727326" y="1519239"/>
            <a:ext cx="2519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ช่วงอายุไม่เกิน 40 ปี              มี </a:t>
            </a:r>
            <a:r>
              <a:rPr lang="th-TH" alt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4,468 </a:t>
            </a:r>
            <a:r>
              <a:rPr lang="th-TH" alt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คน </a:t>
            </a:r>
            <a:r>
              <a:rPr lang="en-US" alt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56.10%</a:t>
            </a:r>
            <a:endParaRPr lang="th-TH" altLang="th-TH" sz="28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319713" y="1028700"/>
            <a:ext cx="2519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ช่วงอายุ 41-50 ปี              มี </a:t>
            </a:r>
            <a:r>
              <a:rPr lang="th-TH" alt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1,627 </a:t>
            </a:r>
            <a:r>
              <a:rPr lang="th-TH" alt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คน </a:t>
            </a:r>
            <a:r>
              <a:rPr lang="th-TH" alt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20.42</a:t>
            </a:r>
            <a:r>
              <a:rPr lang="en-US" alt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endParaRPr lang="th-TH" altLang="th-TH" sz="28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73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632441"/>
              </p:ext>
            </p:extLst>
          </p:nvPr>
        </p:nvGraphicFramePr>
        <p:xfrm>
          <a:off x="1344141" y="1555752"/>
          <a:ext cx="9610810" cy="449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ounded Rectangular Callout 18"/>
          <p:cNvSpPr/>
          <p:nvPr/>
        </p:nvSpPr>
        <p:spPr>
          <a:xfrm>
            <a:off x="5232400" y="1052514"/>
            <a:ext cx="2374900" cy="904875"/>
          </a:xfrm>
          <a:prstGeom prst="wedgeRoundRectCallout">
            <a:avLst>
              <a:gd name="adj1" fmla="val 19822"/>
              <a:gd name="adj2" fmla="val 24265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0" name="Rounded Rectangular Callout 19"/>
          <p:cNvSpPr/>
          <p:nvPr/>
        </p:nvSpPr>
        <p:spPr>
          <a:xfrm>
            <a:off x="7680325" y="1447800"/>
            <a:ext cx="2376488" cy="882650"/>
          </a:xfrm>
          <a:prstGeom prst="wedgeRoundRectCallout">
            <a:avLst>
              <a:gd name="adj1" fmla="val -18377"/>
              <a:gd name="adj2" fmla="val 13146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1" name="Rounded Rectangular Callout 11"/>
          <p:cNvSpPr/>
          <p:nvPr/>
        </p:nvSpPr>
        <p:spPr>
          <a:xfrm>
            <a:off x="2784476" y="1555751"/>
            <a:ext cx="2303463" cy="904875"/>
          </a:xfrm>
          <a:prstGeom prst="wedgeRoundRectCallout">
            <a:avLst>
              <a:gd name="adj1" fmla="val 30951"/>
              <a:gd name="adj2" fmla="val 12838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2293" name="Title 1"/>
          <p:cNvSpPr>
            <a:spLocks noGrp="1"/>
          </p:cNvSpPr>
          <p:nvPr>
            <p:ph type="title"/>
          </p:nvPr>
        </p:nvSpPr>
        <p:spPr>
          <a:xfrm>
            <a:off x="973139" y="743340"/>
            <a:ext cx="8229600" cy="742950"/>
          </a:xfrm>
        </p:spPr>
        <p:txBody>
          <a:bodyPr>
            <a:noAutofit/>
          </a:bodyPr>
          <a:lstStyle/>
          <a:p>
            <a:pPr algn="l"/>
            <a:r>
              <a:rPr lang="th-TH" altLang="th-TH" sz="2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โครงสร้างอายุของข้าราชการกรมส่งเสริมการเกษตร 2561</a:t>
            </a:r>
            <a:r>
              <a:rPr lang="th-TH" altLang="th-TH" sz="3200" dirty="0">
                <a:latin typeface="LilyUPC" panose="020B0604020202020204" pitchFamily="34" charset="-34"/>
                <a:cs typeface="LilyUPC" panose="020B0604020202020204" pitchFamily="34" charset="-34"/>
              </a:rPr>
              <a:t/>
            </a:r>
            <a:br>
              <a:rPr lang="th-TH" altLang="th-TH" sz="3200" dirty="0">
                <a:latin typeface="LilyUPC" panose="020B0604020202020204" pitchFamily="34" charset="-34"/>
                <a:cs typeface="LilyUPC" panose="020B0604020202020204" pitchFamily="34" charset="-34"/>
              </a:rPr>
            </a:br>
            <a:endParaRPr lang="th-TH" altLang="en-US" sz="3200" dirty="0"/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7762876" y="1447800"/>
            <a:ext cx="2519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>
                <a:latin typeface="LilyUPC" panose="020B0604020202020204" pitchFamily="34" charset="-34"/>
                <a:cs typeface="LilyUPC" panose="020B0604020202020204" pitchFamily="34" charset="-34"/>
              </a:rPr>
              <a:t>ช่วงอายุ 51-60 ปี              มี 3,395 คน 37.92</a:t>
            </a:r>
            <a:r>
              <a:rPr lang="en-US" altLang="th-TH" sz="2800"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endParaRPr lang="th-TH" altLang="th-TH" sz="280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2727326" y="1519239"/>
            <a:ext cx="2519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ช่วงอายุไม่เกิน 40 ปี              มี 4,243 คน 47.38</a:t>
            </a:r>
            <a:r>
              <a:rPr lang="en-US" alt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endParaRPr lang="th-TH" altLang="th-TH" sz="28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5319713" y="1028700"/>
            <a:ext cx="25193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ช่วงอายุ 41-50 ปี              มี 1,316 คน 14.70</a:t>
            </a:r>
            <a:r>
              <a:rPr lang="en-US" alt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%</a:t>
            </a:r>
            <a:endParaRPr lang="th-TH" altLang="th-TH" sz="28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21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289523"/>
              </p:ext>
            </p:extLst>
          </p:nvPr>
        </p:nvGraphicFramePr>
        <p:xfrm>
          <a:off x="1147665" y="930877"/>
          <a:ext cx="9918441" cy="503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18252" y="4777273"/>
            <a:ext cx="337768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ปี 2561 อายุเฉลี่ย 45.54 ปี</a:t>
            </a:r>
          </a:p>
          <a:p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ปี 2563 อายุเฉลี่ย 41.8 ปี</a:t>
            </a:r>
            <a:endParaRPr lang="th-TH" sz="28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65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92314" y="485776"/>
            <a:ext cx="8229600" cy="1143000"/>
          </a:xfrm>
        </p:spPr>
        <p:txBody>
          <a:bodyPr/>
          <a:lstStyle/>
          <a:p>
            <a:pPr algn="ctr"/>
            <a:r>
              <a:rPr lang="th-TH" altLang="th-TH" sz="40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โครงสร้าง</a:t>
            </a:r>
            <a:r>
              <a:rPr lang="th-TH" altLang="th-TH" sz="4000" b="1" dirty="0">
                <a:latin typeface="IrisUPC" panose="020B0604020202020204" pitchFamily="34" charset="-34"/>
                <a:cs typeface="IrisUPC" panose="020B0604020202020204" pitchFamily="34" charset="-34"/>
              </a:rPr>
              <a:t>อายุข้าราชการปี </a:t>
            </a:r>
            <a:r>
              <a:rPr lang="th-TH" altLang="th-TH" sz="40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2560-2563</a:t>
            </a:r>
            <a:endParaRPr lang="th-TH" altLang="th-TH" sz="40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356081"/>
              </p:ext>
            </p:extLst>
          </p:nvPr>
        </p:nvGraphicFramePr>
        <p:xfrm>
          <a:off x="1202724" y="1348691"/>
          <a:ext cx="9646509" cy="467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262"/>
                <a:gridCol w="1941047"/>
                <a:gridCol w="1827091"/>
                <a:gridCol w="2033188"/>
                <a:gridCol w="2126921"/>
              </a:tblGrid>
              <a:tr h="624015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ปี พ.ศ.</a:t>
                      </a:r>
                      <a:endParaRPr lang="th-TH" sz="36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2560</a:t>
                      </a:r>
                      <a:endParaRPr lang="th-TH" sz="36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2561</a:t>
                      </a:r>
                      <a:endParaRPr lang="th-TH" sz="36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2562</a:t>
                      </a:r>
                      <a:endParaRPr lang="th-TH" sz="36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2563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</a:tr>
              <a:tr h="10400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ไม่เกิน 40 ปี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3,676  คน 42.15</a:t>
                      </a:r>
                      <a:r>
                        <a:rPr lang="en-US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altLang="th-TH" sz="3200" b="1" dirty="0" smtClean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4,243  คน 47.38</a:t>
                      </a:r>
                      <a:r>
                        <a:rPr lang="en-US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altLang="th-TH" sz="3200" b="1" dirty="0" smtClean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</a:t>
                      </a:r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,350</a:t>
                      </a:r>
                      <a:r>
                        <a:rPr lang="th-TH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คน</a:t>
                      </a:r>
                    </a:p>
                    <a:p>
                      <a:pPr algn="ctr"/>
                      <a:r>
                        <a:rPr lang="th-TH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50.49</a:t>
                      </a:r>
                      <a:r>
                        <a:rPr lang="en-US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4,468 คน</a:t>
                      </a:r>
                    </a:p>
                    <a:p>
                      <a:pPr algn="ctr"/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56.1 </a:t>
                      </a:r>
                      <a:r>
                        <a:rPr lang="en-US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</a:tr>
              <a:tr h="10400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41-50 ปี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1,182  คน 13.55</a:t>
                      </a:r>
                      <a:r>
                        <a:rPr lang="en-US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1,316  คน 14.70</a:t>
                      </a:r>
                      <a:r>
                        <a:rPr lang="en-US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altLang="th-TH" sz="3200" b="1" dirty="0" smtClean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,37</a:t>
                      </a:r>
                      <a:r>
                        <a:rPr lang="en-US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</a:t>
                      </a:r>
                      <a:r>
                        <a:rPr lang="th-TH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คน</a:t>
                      </a:r>
                    </a:p>
                    <a:p>
                      <a:pPr algn="ctr"/>
                      <a:r>
                        <a:rPr lang="th-TH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15.95</a:t>
                      </a:r>
                      <a:r>
                        <a:rPr lang="en-US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sz="3200" b="1" dirty="0" smtClean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1,627</a:t>
                      </a:r>
                      <a:r>
                        <a:rPr lang="en-US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</a:t>
                      </a:r>
                      <a:r>
                        <a:rPr lang="th-TH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คน</a:t>
                      </a:r>
                    </a:p>
                    <a:p>
                      <a:pPr algn="ctr"/>
                      <a:r>
                        <a:rPr lang="th-TH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20.42 </a:t>
                      </a:r>
                      <a:r>
                        <a:rPr lang="en-US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</a:tr>
              <a:tr h="10400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51-60 ปี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3,863  คน 44.30</a:t>
                      </a:r>
                      <a:r>
                        <a:rPr lang="en-US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3,395  คน 37.92</a:t>
                      </a:r>
                      <a:r>
                        <a:rPr lang="en-US" alt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2,</a:t>
                      </a:r>
                      <a:r>
                        <a:rPr lang="en-US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892</a:t>
                      </a:r>
                      <a:r>
                        <a:rPr lang="th-TH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คน</a:t>
                      </a:r>
                    </a:p>
                    <a:p>
                      <a:pPr algn="ctr"/>
                      <a:r>
                        <a:rPr lang="th-TH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33.56</a:t>
                      </a:r>
                      <a:r>
                        <a:rPr lang="en-US" sz="3200" b="1" baseline="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sz="3200" b="1" dirty="0" smtClean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1,870 คน</a:t>
                      </a:r>
                    </a:p>
                    <a:p>
                      <a:pPr algn="ctr"/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23.44 </a:t>
                      </a:r>
                      <a:r>
                        <a:rPr lang="en-US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%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</a:tr>
              <a:tr h="83848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อายุเฉลี่ย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46.4  ปี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45.54  ปี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43.33  ปี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41.8 </a:t>
                      </a:r>
                      <a:r>
                        <a:rPr lang="th-TH" sz="3200" b="1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ปี</a:t>
                      </a:r>
                      <a:endParaRPr lang="th-TH" sz="3200" b="1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91441" marR="91441" marT="45725" marB="45725"/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 rot="19808065">
            <a:off x="6318420" y="2676226"/>
            <a:ext cx="650789" cy="27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ight Arrow 2"/>
          <p:cNvSpPr/>
          <p:nvPr/>
        </p:nvSpPr>
        <p:spPr>
          <a:xfrm rot="19454070">
            <a:off x="8489091" y="2676227"/>
            <a:ext cx="663146" cy="27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9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1274</TotalTime>
  <Words>1278</Words>
  <Application>Microsoft Office PowerPoint</Application>
  <PresentationFormat>Widescreen</PresentationFormat>
  <Paragraphs>294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Microsoft YaHei</vt:lpstr>
      <vt:lpstr>Angsana New</vt:lpstr>
      <vt:lpstr>Arial</vt:lpstr>
      <vt:lpstr>Calibri</vt:lpstr>
      <vt:lpstr>Cordia New</vt:lpstr>
      <vt:lpstr>Garamond</vt:lpstr>
      <vt:lpstr>IrisUPC</vt:lpstr>
      <vt:lpstr>JasmineUPC</vt:lpstr>
      <vt:lpstr>LilyUPC</vt:lpstr>
      <vt:lpstr>TH SarabunIT๙</vt:lpstr>
      <vt:lpstr>Organic</vt:lpstr>
      <vt:lpstr> การบริหารงานบุคคล                ในปีงบประมาณ 2564</vt:lpstr>
      <vt:lpstr>การบริหารงานบุคคลในปี 2564</vt:lpstr>
      <vt:lpstr> </vt:lpstr>
      <vt:lpstr>โครงสร้างอายุข้าราชการกรมส่งเสริมการเกษตร(ต.ค.2563)</vt:lpstr>
      <vt:lpstr>โครงสร้างอายุข้าราชการกรมส่งเสริมการเกษตร(ส.ค.2561)</vt:lpstr>
      <vt:lpstr>โครงสร้างอายุของข้าราชการกรมส่งเสริมการเกษตร 2563 </vt:lpstr>
      <vt:lpstr>โครงสร้างอายุของข้าราชการกรมส่งเสริมการเกษตร 2561 </vt:lpstr>
      <vt:lpstr>PowerPoint Presentation</vt:lpstr>
      <vt:lpstr>โครงสร้างอายุข้าราชการปี 2560-2563</vt:lpstr>
      <vt:lpstr>สถานการณ์กำลังคน</vt:lpstr>
      <vt:lpstr>สภาพปัญหาด้านกำลังคน</vt:lpstr>
      <vt:lpstr>แนวทางการบริหารงานบุคคลปี 2564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การพัฒนาศักยภาพและ การบริหารทรัพยากรบุคคล</dc:title>
  <dc:creator>Windows User</dc:creator>
  <cp:lastModifiedBy>Windows User</cp:lastModifiedBy>
  <cp:revision>107</cp:revision>
  <dcterms:created xsi:type="dcterms:W3CDTF">2019-09-04T06:48:00Z</dcterms:created>
  <dcterms:modified xsi:type="dcterms:W3CDTF">2020-10-16T04:38:21Z</dcterms:modified>
</cp:coreProperties>
</file>