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6" r:id="rId5"/>
    <p:sldId id="259" r:id="rId6"/>
    <p:sldId id="260" r:id="rId7"/>
    <p:sldId id="261" r:id="rId8"/>
    <p:sldId id="267" r:id="rId9"/>
    <p:sldId id="262" r:id="rId10"/>
    <p:sldId id="263" r:id="rId11"/>
    <p:sldId id="264" r:id="rId12"/>
    <p:sldId id="269" r:id="rId13"/>
    <p:sldId id="268" r:id="rId1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50" d="100"/>
          <a:sy n="50" d="100"/>
        </p:scale>
        <p:origin x="60" y="13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defRPr>
            </a:pPr>
            <a:r>
              <a:rPr lang="th-TH" b="1" dirty="0"/>
              <a:t>แผนภูมิแสดงโครงสร้างอายุข้าราชการ</a:t>
            </a:r>
            <a:r>
              <a:rPr lang="th-TH" b="1" baseline="0" dirty="0"/>
              <a:t> เปรียบเทียบระหว่างส่วนกลางและส่วนภูมิภาค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defRPr>
          </a:pPr>
          <a:endParaRPr lang="th-TH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Sheet4!$A$2</c:f>
              <c:strCache>
                <c:ptCount val="1"/>
                <c:pt idx="0">
                  <c:v>ส่วนกลาง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SarabunIT๙" panose="020B0500040200020003" pitchFamily="34" charset="-34"/>
                    <a:ea typeface="+mn-ea"/>
                    <a:cs typeface="TH SarabunIT๙" panose="020B0500040200020003" pitchFamily="34" charset="-34"/>
                  </a:defRPr>
                </a:pPr>
                <a:endParaRPr lang="th-TH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Sheet4!$B$1:$J$1</c:f>
              <c:strCache>
                <c:ptCount val="9"/>
                <c:pt idx="0">
                  <c:v>&lt;20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</c:v>
                </c:pt>
              </c:strCache>
            </c:strRef>
          </c:cat>
          <c:val>
            <c:numRef>
              <c:f>Sheet4!$B$2:$J$2</c:f>
              <c:numCache>
                <c:formatCode>_(* #,##0_);_(* \(#,##0\);_(* "-"_);_(@_)</c:formatCode>
                <c:ptCount val="9"/>
                <c:pt idx="0">
                  <c:v>0</c:v>
                </c:pt>
                <c:pt idx="1">
                  <c:v>9</c:v>
                </c:pt>
                <c:pt idx="2">
                  <c:v>102</c:v>
                </c:pt>
                <c:pt idx="3">
                  <c:v>174</c:v>
                </c:pt>
                <c:pt idx="4">
                  <c:v>285</c:v>
                </c:pt>
                <c:pt idx="5">
                  <c:v>196</c:v>
                </c:pt>
                <c:pt idx="6">
                  <c:v>90</c:v>
                </c:pt>
                <c:pt idx="7">
                  <c:v>106</c:v>
                </c:pt>
                <c:pt idx="8">
                  <c:v>113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F7A-456E-9144-FAB546F0E2E3}"/>
            </c:ext>
          </c:extLst>
        </c:ser>
        <c:ser>
          <c:idx val="1"/>
          <c:order val="1"/>
          <c:tx>
            <c:strRef>
              <c:f>Sheet4!$A$3</c:f>
              <c:strCache>
                <c:ptCount val="1"/>
                <c:pt idx="0">
                  <c:v>ส่วนภูมิภาค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SarabunIT๙" panose="020B0500040200020003" pitchFamily="34" charset="-34"/>
                    <a:ea typeface="+mn-ea"/>
                    <a:cs typeface="TH SarabunIT๙" panose="020B0500040200020003" pitchFamily="34" charset="-34"/>
                  </a:defRPr>
                </a:pPr>
                <a:endParaRPr lang="th-TH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Sheet4!$B$1:$J$1</c:f>
              <c:strCache>
                <c:ptCount val="9"/>
                <c:pt idx="0">
                  <c:v>&lt;20</c:v>
                </c:pt>
                <c:pt idx="1">
                  <c:v>21 - 25</c:v>
                </c:pt>
                <c:pt idx="2">
                  <c:v>26 - 30</c:v>
                </c:pt>
                <c:pt idx="3">
                  <c:v>31 - 35</c:v>
                </c:pt>
                <c:pt idx="4">
                  <c:v>36 - 40</c:v>
                </c:pt>
                <c:pt idx="5">
                  <c:v>41 - 45</c:v>
                </c:pt>
                <c:pt idx="6">
                  <c:v>46 - 50</c:v>
                </c:pt>
                <c:pt idx="7">
                  <c:v>51 - 55</c:v>
                </c:pt>
                <c:pt idx="8">
                  <c:v>56 - 60</c:v>
                </c:pt>
              </c:strCache>
            </c:strRef>
          </c:cat>
          <c:val>
            <c:numRef>
              <c:f>Sheet4!$B$3:$J$3</c:f>
              <c:numCache>
                <c:formatCode>_(* #,##0_);_(* \(#,##0\);_(* "-"_);_(@_)</c:formatCode>
                <c:ptCount val="9"/>
                <c:pt idx="0">
                  <c:v>0</c:v>
                </c:pt>
                <c:pt idx="1">
                  <c:v>90</c:v>
                </c:pt>
                <c:pt idx="2">
                  <c:v>808</c:v>
                </c:pt>
                <c:pt idx="3">
                  <c:v>1244</c:v>
                </c:pt>
                <c:pt idx="4">
                  <c:v>2069</c:v>
                </c:pt>
                <c:pt idx="5">
                  <c:v>1223</c:v>
                </c:pt>
                <c:pt idx="6">
                  <c:v>523</c:v>
                </c:pt>
                <c:pt idx="7">
                  <c:v>461</c:v>
                </c:pt>
                <c:pt idx="8">
                  <c:v>770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F7A-456E-9144-FAB546F0E2E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89098704"/>
        <c:axId val="189099248"/>
      </c:lineChart>
      <c:catAx>
        <c:axId val="189098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defRPr>
            </a:pPr>
            <a:endParaRPr lang="th-TH"/>
          </a:p>
        </c:txPr>
        <c:crossAx val="189099248"/>
        <c:crosses val="autoZero"/>
        <c:auto val="1"/>
        <c:lblAlgn val="ctr"/>
        <c:lblOffset val="100"/>
        <c:noMultiLvlLbl val="0"/>
      </c:catAx>
      <c:valAx>
        <c:axId val="18909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defRPr>
            </a:pPr>
            <a:endParaRPr lang="th-TH"/>
          </a:p>
        </c:txPr>
        <c:crossAx val="189098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defRPr>
          </a:pPr>
          <a:endParaRPr lang="th-TH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>
          <a:latin typeface="TH SarabunIT๙" panose="020B0500040200020003" pitchFamily="34" charset="-34"/>
          <a:cs typeface="TH SarabunIT๙" panose="020B0500040200020003" pitchFamily="34" charset="-34"/>
        </a:defRPr>
      </a:pPr>
      <a:endParaRPr lang="th-TH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240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7029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05930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Imag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46513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xmlns="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2307689"/>
            <a:ext cx="5472000" cy="3600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815037"/>
            <a:ext cx="5472000" cy="33769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xmlns="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2308214"/>
            <a:ext cx="5472000" cy="358775"/>
          </a:xfr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812214"/>
            <a:ext cx="5472113" cy="337903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th-TH" noProof="0"/>
              <a:t>เอกสารประกอบ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xmlns="" id="{BBC0CAF5-0DE6-4BEA-824E-124A54A76A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2100317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xmlns="" id="{ED008080-B2F5-441A-8B15-30AE86BBF9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4826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229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463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966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04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9067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8008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440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285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08778-AA62-4EAE-915A-9387A5035670}" type="datetimeFigureOut">
              <a:rPr lang="th-TH" smtClean="0"/>
              <a:t>09/08/65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3A974-013C-43E8-B2DD-0BE5AC20B9B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657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968D98C6-7EF5-4C06-A156-F8D3D3A24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2694" y="2811053"/>
            <a:ext cx="11109306" cy="1497377"/>
          </a:xfrm>
        </p:spPr>
        <p:txBody>
          <a:bodyPr anchor="ctr"/>
          <a:lstStyle/>
          <a:p>
            <a: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เส้นทางก้าวหน้าในสายอาชีพ</a:t>
            </a:r>
            <a:r>
              <a:rPr lang="en-US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(Career Path) </a:t>
            </a:r>
            <a: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/>
            </a:r>
            <a:b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ของกรมส่งเสริมการเกษตร</a:t>
            </a:r>
            <a:r>
              <a:rPr lang="en-US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/>
            </a:r>
            <a:br>
              <a:rPr lang="en-US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ตามประกาศ อ</a:t>
            </a:r>
            <a:r>
              <a:rPr lang="en-US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.</a:t>
            </a:r>
            <a: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</a:t>
            </a:r>
            <a:r>
              <a:rPr lang="en-US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.</a:t>
            </a:r>
            <a: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</a:t>
            </a:r>
            <a:r>
              <a:rPr lang="en-US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. </a:t>
            </a:r>
            <a: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กรมส่งเสริมการเกษตร ลงวันที่ </a:t>
            </a:r>
            <a:r>
              <a:rPr lang="en-US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30 </a:t>
            </a:r>
            <a:r>
              <a:rPr lang="th-TH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มีนาคม </a:t>
            </a:r>
            <a:r>
              <a:rPr lang="en-US" sz="3200" spc="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2565</a:t>
            </a:r>
            <a:endParaRPr lang="th-TH" sz="3200" spc="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xmlns="" id="{467BB2FE-97F9-4A68-A183-12CB0C5BF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2694" y="4308430"/>
            <a:ext cx="11109307" cy="869900"/>
          </a:xfrm>
          <a:solidFill>
            <a:schemeClr val="accent2">
              <a:lumMod val="75000"/>
              <a:alpha val="80000"/>
            </a:schemeClr>
          </a:solidFill>
        </p:spPr>
        <p:txBody>
          <a:bodyPr anchor="ctr"/>
          <a:lstStyle/>
          <a:p>
            <a:r>
              <a:rPr lang="th-TH" sz="2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กองการเจ้าหน้าที่ กรมส่งเสริมการเกษตร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B9D82C7-2748-4A22-B484-3283BA5CC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8331" y="1313080"/>
            <a:ext cx="1910009" cy="14175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DBC4F9E-CF1B-404C-815D-B1DC366FB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718" y="4456186"/>
            <a:ext cx="572099" cy="57438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FDC2E50-B261-46AE-98B2-62F26262EF4A}"/>
              </a:ext>
            </a:extLst>
          </p:cNvPr>
          <p:cNvSpPr/>
          <p:nvPr/>
        </p:nvSpPr>
        <p:spPr>
          <a:xfrm>
            <a:off x="44878" y="6807228"/>
            <a:ext cx="11730125" cy="45719"/>
          </a:xfrm>
          <a:prstGeom prst="rect">
            <a:avLst/>
          </a:prstGeom>
          <a:solidFill>
            <a:srgbClr val="E80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023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Rectangle 490">
            <a:extLst>
              <a:ext uri="{FF2B5EF4-FFF2-40B4-BE49-F238E27FC236}">
                <a16:creationId xmlns:a16="http://schemas.microsoft.com/office/drawing/2014/main" xmlns="" id="{0F723C36-DF0B-4B7E-A3E5-1B6CA306CA0C}"/>
              </a:ext>
            </a:extLst>
          </p:cNvPr>
          <p:cNvSpPr/>
          <p:nvPr/>
        </p:nvSpPr>
        <p:spPr>
          <a:xfrm>
            <a:off x="6437440" y="4264927"/>
            <a:ext cx="1743684" cy="1446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xmlns="" id="{009AC620-5A0E-4538-AA0B-875C4366EC74}"/>
              </a:ext>
            </a:extLst>
          </p:cNvPr>
          <p:cNvSpPr/>
          <p:nvPr/>
        </p:nvSpPr>
        <p:spPr>
          <a:xfrm>
            <a:off x="7507482" y="5334767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xmlns="" id="{AFF928D9-08C1-4016-B210-FA4B148747BA}"/>
              </a:ext>
            </a:extLst>
          </p:cNvPr>
          <p:cNvSpPr/>
          <p:nvPr/>
        </p:nvSpPr>
        <p:spPr>
          <a:xfrm>
            <a:off x="10298838" y="3469548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xmlns="" id="{83D1B30C-BD1E-45B7-8430-E7C1A387185A}"/>
              </a:ext>
            </a:extLst>
          </p:cNvPr>
          <p:cNvSpPr/>
          <p:nvPr/>
        </p:nvSpPr>
        <p:spPr>
          <a:xfrm>
            <a:off x="8883705" y="4397364"/>
            <a:ext cx="1060637" cy="1525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หรือเคยปฏิบัติงานอยู่อำเภอ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xmlns="" id="{3CAED4DC-8BDF-431E-9015-D757CBCA9ECC}"/>
              </a:ext>
            </a:extLst>
          </p:cNvPr>
          <p:cNvCxnSpPr>
            <a:cxnSpLocks/>
          </p:cNvCxnSpPr>
          <p:nvPr/>
        </p:nvCxnSpPr>
        <p:spPr>
          <a:xfrm rot="16200000" flipV="1">
            <a:off x="8391958" y="3925968"/>
            <a:ext cx="1079142" cy="1027351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5" name="Rectangle 704">
            <a:extLst>
              <a:ext uri="{FF2B5EF4-FFF2-40B4-BE49-F238E27FC236}">
                <a16:creationId xmlns:a16="http://schemas.microsoft.com/office/drawing/2014/main" xmlns="" id="{10A70E92-9FA1-4488-AD78-B8752434CDBF}"/>
              </a:ext>
            </a:extLst>
          </p:cNvPr>
          <p:cNvSpPr/>
          <p:nvPr/>
        </p:nvSpPr>
        <p:spPr>
          <a:xfrm>
            <a:off x="5666972" y="4552055"/>
            <a:ext cx="3171084" cy="1284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 </a:t>
            </a:r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xmlns="" id="{8990CE23-E0AA-438D-A306-30C1FFE94386}"/>
              </a:ext>
            </a:extLst>
          </p:cNvPr>
          <p:cNvSpPr/>
          <p:nvPr/>
        </p:nvSpPr>
        <p:spPr>
          <a:xfrm>
            <a:off x="7152709" y="3449229"/>
            <a:ext cx="440451" cy="62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642" name="Rectangle 641">
            <a:extLst>
              <a:ext uri="{FF2B5EF4-FFF2-40B4-BE49-F238E27FC236}">
                <a16:creationId xmlns:a16="http://schemas.microsoft.com/office/drawing/2014/main" xmlns="" id="{DF3D4CE5-B99A-4130-A941-C18A7FF09F96}"/>
              </a:ext>
            </a:extLst>
          </p:cNvPr>
          <p:cNvSpPr/>
          <p:nvPr/>
        </p:nvSpPr>
        <p:spPr>
          <a:xfrm>
            <a:off x="5281700" y="2605197"/>
            <a:ext cx="1505057" cy="89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640" name="Rectangle 639">
            <a:extLst>
              <a:ext uri="{FF2B5EF4-FFF2-40B4-BE49-F238E27FC236}">
                <a16:creationId xmlns:a16="http://schemas.microsoft.com/office/drawing/2014/main" xmlns="" id="{9FD63FAC-3EAF-4F05-9F91-D4E20076168B}"/>
              </a:ext>
            </a:extLst>
          </p:cNvPr>
          <p:cNvSpPr/>
          <p:nvPr/>
        </p:nvSpPr>
        <p:spPr>
          <a:xfrm>
            <a:off x="7121572" y="2595926"/>
            <a:ext cx="1309311" cy="1220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346" name="Connector: Elbow 345">
            <a:extLst>
              <a:ext uri="{FF2B5EF4-FFF2-40B4-BE49-F238E27FC236}">
                <a16:creationId xmlns:a16="http://schemas.microsoft.com/office/drawing/2014/main" xmlns="" id="{D35C03E6-E869-43F4-8CD3-CED25CECC428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464764" y="2071557"/>
            <a:ext cx="1331781" cy="940148"/>
          </a:xfrm>
          <a:prstGeom prst="bentConnector3">
            <a:avLst>
              <a:gd name="adj1" fmla="val 90694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6" name="Rectangle 635">
            <a:extLst>
              <a:ext uri="{FF2B5EF4-FFF2-40B4-BE49-F238E27FC236}">
                <a16:creationId xmlns:a16="http://schemas.microsoft.com/office/drawing/2014/main" xmlns="" id="{199A91D6-DCFE-4E53-A289-F962074825F4}"/>
              </a:ext>
            </a:extLst>
          </p:cNvPr>
          <p:cNvSpPr/>
          <p:nvPr/>
        </p:nvSpPr>
        <p:spPr>
          <a:xfrm>
            <a:off x="8401632" y="3352118"/>
            <a:ext cx="821938" cy="118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  <a:endParaRPr kumimoji="0" lang="th-TH" sz="912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xmlns="" id="{5603E05E-2B8E-4C0D-91D8-C823E2FA4DE3}"/>
              </a:ext>
            </a:extLst>
          </p:cNvPr>
          <p:cNvSpPr/>
          <p:nvPr/>
        </p:nvSpPr>
        <p:spPr>
          <a:xfrm>
            <a:off x="6407502" y="3480257"/>
            <a:ext cx="623734" cy="1170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  <a:endParaRPr kumimoji="0" lang="th-TH" sz="912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361" name="Rectangle 360">
            <a:extLst>
              <a:ext uri="{FF2B5EF4-FFF2-40B4-BE49-F238E27FC236}">
                <a16:creationId xmlns:a16="http://schemas.microsoft.com/office/drawing/2014/main" xmlns="" id="{07E54D79-6163-4C90-9C13-35360DC3BF4B}"/>
              </a:ext>
            </a:extLst>
          </p:cNvPr>
          <p:cNvSpPr/>
          <p:nvPr/>
        </p:nvSpPr>
        <p:spPr>
          <a:xfrm>
            <a:off x="8325962" y="2112601"/>
            <a:ext cx="1295919" cy="136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หรือเป็น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xmlns="" id="{DA42CF7B-8B0C-41EB-92E6-CEFFC7EF2D6F}"/>
              </a:ext>
            </a:extLst>
          </p:cNvPr>
          <p:cNvSpPr/>
          <p:nvPr/>
        </p:nvSpPr>
        <p:spPr>
          <a:xfrm>
            <a:off x="8166161" y="1201189"/>
            <a:ext cx="2770745" cy="106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เคยดำรงตำแหน่ง </a:t>
            </a:r>
            <a:r>
              <a:rPr kumimoji="0" lang="th-TH" sz="912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ผอ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กอง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สำนัก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สสก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สูง หรือ 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 รวมกันไม่น้อยกว่า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xmlns="" id="{35B6D3CD-9405-49F8-BC9A-471CF34FD993}"/>
              </a:ext>
            </a:extLst>
          </p:cNvPr>
          <p:cNvCxnSpPr>
            <a:cxnSpLocks/>
          </p:cNvCxnSpPr>
          <p:nvPr/>
        </p:nvCxnSpPr>
        <p:spPr>
          <a:xfrm flipV="1">
            <a:off x="8117134" y="1017851"/>
            <a:ext cx="0" cy="600282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3" name="Rectangle 492">
            <a:extLst>
              <a:ext uri="{FF2B5EF4-FFF2-40B4-BE49-F238E27FC236}">
                <a16:creationId xmlns:a16="http://schemas.microsoft.com/office/drawing/2014/main" xmlns="" id="{7BB0E209-D633-4E3C-8418-B886AD8EB452}"/>
              </a:ext>
            </a:extLst>
          </p:cNvPr>
          <p:cNvSpPr/>
          <p:nvPr/>
        </p:nvSpPr>
        <p:spPr>
          <a:xfrm>
            <a:off x="7992742" y="4726593"/>
            <a:ext cx="1271152" cy="1117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เคยปฏิบัติงานอยู่อำเภอ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xmlns="" id="{6FD1CC1F-7D09-4DD9-A6CA-293213CBF00C}"/>
              </a:ext>
            </a:extLst>
          </p:cNvPr>
          <p:cNvSpPr/>
          <p:nvPr/>
        </p:nvSpPr>
        <p:spPr>
          <a:xfrm>
            <a:off x="6463763" y="5288159"/>
            <a:ext cx="1174018" cy="138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– 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ตามวุฒิการศึกษา</a:t>
            </a:r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xmlns="" id="{19AF4881-DAE0-48AA-A70A-759D2E9BBF7D}"/>
              </a:ext>
            </a:extLst>
          </p:cNvPr>
          <p:cNvSpPr/>
          <p:nvPr/>
        </p:nvSpPr>
        <p:spPr>
          <a:xfrm>
            <a:off x="9845084" y="5285059"/>
            <a:ext cx="1174018" cy="138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– 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ตามวุฒิการศึกษา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2867D369-73A7-4897-858A-8A50CF06BEDA}"/>
              </a:ext>
            </a:extLst>
          </p:cNvPr>
          <p:cNvSpPr/>
          <p:nvPr/>
        </p:nvSpPr>
        <p:spPr>
          <a:xfrm>
            <a:off x="9482906" y="3517878"/>
            <a:ext cx="1118027" cy="1083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539" name="Rectangle 538">
            <a:extLst>
              <a:ext uri="{FF2B5EF4-FFF2-40B4-BE49-F238E27FC236}">
                <a16:creationId xmlns:a16="http://schemas.microsoft.com/office/drawing/2014/main" xmlns="" id="{E3DE8A19-F952-43F2-B2B3-33D1F4DE0821}"/>
              </a:ext>
            </a:extLst>
          </p:cNvPr>
          <p:cNvSpPr/>
          <p:nvPr/>
        </p:nvSpPr>
        <p:spPr>
          <a:xfrm>
            <a:off x="8115666" y="3146251"/>
            <a:ext cx="328603" cy="146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xmlns="" id="{B928213A-AE34-4674-98CD-06B36572B2C9}"/>
              </a:ext>
            </a:extLst>
          </p:cNvPr>
          <p:cNvSpPr/>
          <p:nvPr/>
        </p:nvSpPr>
        <p:spPr>
          <a:xfrm>
            <a:off x="9832771" y="4468089"/>
            <a:ext cx="775788" cy="1903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หรือเคยปฏิบัติงานอยู่อำเภอ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xmlns="" id="{0BEF6B20-5B50-4C87-B9F8-5CC320FE73FB}"/>
              </a:ext>
            </a:extLst>
          </p:cNvPr>
          <p:cNvSpPr/>
          <p:nvPr/>
        </p:nvSpPr>
        <p:spPr>
          <a:xfrm>
            <a:off x="3197500" y="5493282"/>
            <a:ext cx="1089889" cy="1561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สถานะเทียบเท่ากัน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xmlns="" id="{27CB3DDF-1F49-4DFD-A207-B455E32F0F41}"/>
              </a:ext>
            </a:extLst>
          </p:cNvPr>
          <p:cNvCxnSpPr>
            <a:cxnSpLocks/>
          </p:cNvCxnSpPr>
          <p:nvPr/>
        </p:nvCxnSpPr>
        <p:spPr>
          <a:xfrm>
            <a:off x="7245886" y="4967713"/>
            <a:ext cx="1850706" cy="3114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xmlns="" id="{80FE1EE4-9CF6-47B2-8735-595101276D83}"/>
              </a:ext>
            </a:extLst>
          </p:cNvPr>
          <p:cNvSpPr/>
          <p:nvPr/>
        </p:nvSpPr>
        <p:spPr>
          <a:xfrm>
            <a:off x="2217154" y="2708072"/>
            <a:ext cx="2070235" cy="16892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ส่วนภูมิภาค</a:t>
            </a:r>
          </a:p>
        </p:txBody>
      </p:sp>
      <p:sp>
        <p:nvSpPr>
          <p:cNvPr id="12" name="TextBox 29">
            <a:extLst>
              <a:ext uri="{FF2B5EF4-FFF2-40B4-BE49-F238E27FC236}">
                <a16:creationId xmlns:a16="http://schemas.microsoft.com/office/drawing/2014/main" xmlns="" id="{595AE896-4BD3-4676-A3A8-E4256C3E6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182" y="302029"/>
            <a:ext cx="1403952" cy="27962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217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อธิบดี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A472302-1FB0-4477-8286-F79F6D10F561}"/>
              </a:ext>
            </a:extLst>
          </p:cNvPr>
          <p:cNvSpPr txBox="1"/>
          <p:nvPr/>
        </p:nvSpPr>
        <p:spPr>
          <a:xfrm>
            <a:off x="5051107" y="897923"/>
            <a:ext cx="1403952" cy="2796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17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รองอธิบดี</a:t>
            </a:r>
          </a:p>
        </p:txBody>
      </p:sp>
      <p:sp>
        <p:nvSpPr>
          <p:cNvPr id="16" name="TextBox 18">
            <a:extLst>
              <a:ext uri="{FF2B5EF4-FFF2-40B4-BE49-F238E27FC236}">
                <a16:creationId xmlns:a16="http://schemas.microsoft.com/office/drawing/2014/main" xmlns="" id="{FC77022D-824E-4DA1-B24C-90139300C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4341" y="2299308"/>
            <a:ext cx="1486041" cy="256224"/>
          </a:xfrm>
          <a:prstGeom prst="rect">
            <a:avLst/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เกษตรจังหวัด ระดับต้น</a:t>
            </a: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xmlns="" id="{B3153FA6-7170-4E96-9D42-282195957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404" y="5478664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(จังหวัด)</a:t>
            </a:r>
            <a:endParaRPr kumimoji="0" lang="en-US" altLang="th-TH" sz="106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18" name="TextBox 20">
            <a:extLst>
              <a:ext uri="{FF2B5EF4-FFF2-40B4-BE49-F238E27FC236}">
                <a16:creationId xmlns:a16="http://schemas.microsoft.com/office/drawing/2014/main" xmlns="" id="{CFD5C995-453D-4FC3-B0F8-260957AB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8104" y="4764454"/>
            <a:ext cx="1491787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xmlns="" id="{FF308E23-A8BA-45B0-B75C-FBB11CD99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5450" y="3062253"/>
            <a:ext cx="1486041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หัวหน้ากลุ่มชำนาญการพิเศษ</a:t>
            </a: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xmlns="" id="{E229DE2C-E0D2-45D3-AB39-7AAF14CCF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0943" y="3830785"/>
            <a:ext cx="1458196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นักวิชาการชำนาญการพิเศษ</a:t>
            </a:r>
          </a:p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(เกษตรตำบล)</a:t>
            </a:r>
          </a:p>
        </p:txBody>
      </p:sp>
      <p:sp>
        <p:nvSpPr>
          <p:cNvPr id="21" name="TextBox 25">
            <a:extLst>
              <a:ext uri="{FF2B5EF4-FFF2-40B4-BE49-F238E27FC236}">
                <a16:creationId xmlns:a16="http://schemas.microsoft.com/office/drawing/2014/main" xmlns="" id="{570D741F-611F-4A12-8B39-4FD7D4467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7509" y="3476061"/>
            <a:ext cx="770269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เกษตรอำเภอ</a:t>
            </a:r>
            <a:b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ชำนาญการ</a:t>
            </a:r>
          </a:p>
        </p:txBody>
      </p:sp>
      <p:sp>
        <p:nvSpPr>
          <p:cNvPr id="22" name="TextBox 26">
            <a:extLst>
              <a:ext uri="{FF2B5EF4-FFF2-40B4-BE49-F238E27FC236}">
                <a16:creationId xmlns:a16="http://schemas.microsoft.com/office/drawing/2014/main" xmlns="" id="{A5618185-BEC9-4F46-BAAC-78928B54A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0524" y="3087959"/>
            <a:ext cx="1486041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เกษตรอำเภอชำนาญการพิเศษ</a:t>
            </a:r>
          </a:p>
        </p:txBody>
      </p:sp>
      <p:sp>
        <p:nvSpPr>
          <p:cNvPr id="23" name="TextBox 31">
            <a:extLst>
              <a:ext uri="{FF2B5EF4-FFF2-40B4-BE49-F238E27FC236}">
                <a16:creationId xmlns:a16="http://schemas.microsoft.com/office/drawing/2014/main" xmlns="" id="{D9406698-F4D6-440C-84A9-4DD5C66A4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8008" y="1628850"/>
            <a:ext cx="1486041" cy="256224"/>
          </a:xfrm>
          <a:prstGeom prst="rect">
            <a:avLst/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เกษตรจังหวัด ระดับสูง</a:t>
            </a:r>
          </a:p>
        </p:txBody>
      </p:sp>
      <p:sp>
        <p:nvSpPr>
          <p:cNvPr id="24" name="TextBox 20">
            <a:extLst>
              <a:ext uri="{FF2B5EF4-FFF2-40B4-BE49-F238E27FC236}">
                <a16:creationId xmlns:a16="http://schemas.microsoft.com/office/drawing/2014/main" xmlns="" id="{913A5AC3-B72C-400A-80AD-5209AA05A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0030" y="4775890"/>
            <a:ext cx="1458196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sp>
        <p:nvSpPr>
          <p:cNvPr id="25" name="TextBox 21">
            <a:extLst>
              <a:ext uri="{FF2B5EF4-FFF2-40B4-BE49-F238E27FC236}">
                <a16:creationId xmlns:a16="http://schemas.microsoft.com/office/drawing/2014/main" xmlns="" id="{151B9246-C6B1-4EAE-9262-1487C8803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5899" y="3621536"/>
            <a:ext cx="1491787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หัวหน้ากลุ่มชำนาญการ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xmlns="" id="{A0CFAD0E-9FB4-4EF1-A317-78664B358922}"/>
              </a:ext>
            </a:extLst>
          </p:cNvPr>
          <p:cNvCxnSpPr>
            <a:cxnSpLocks/>
          </p:cNvCxnSpPr>
          <p:nvPr/>
        </p:nvCxnSpPr>
        <p:spPr>
          <a:xfrm flipV="1">
            <a:off x="6452993" y="4998639"/>
            <a:ext cx="0" cy="45025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xmlns="" id="{84D65640-4699-48A4-8CBF-F744F40DC533}"/>
              </a:ext>
            </a:extLst>
          </p:cNvPr>
          <p:cNvCxnSpPr>
            <a:cxnSpLocks/>
          </p:cNvCxnSpPr>
          <p:nvPr/>
        </p:nvCxnSpPr>
        <p:spPr>
          <a:xfrm flipV="1">
            <a:off x="5756189" y="559475"/>
            <a:ext cx="2106" cy="31602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xmlns="" id="{9FB4C4A1-BD46-4955-8AFC-ECF68F10B034}"/>
              </a:ext>
            </a:extLst>
          </p:cNvPr>
          <p:cNvCxnSpPr>
            <a:cxnSpLocks/>
          </p:cNvCxnSpPr>
          <p:nvPr/>
        </p:nvCxnSpPr>
        <p:spPr>
          <a:xfrm flipV="1">
            <a:off x="9830767" y="4266721"/>
            <a:ext cx="0" cy="50916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xmlns="" id="{AC8A5B73-0207-4471-91D1-F29A04DF5129}"/>
              </a:ext>
            </a:extLst>
          </p:cNvPr>
          <p:cNvCxnSpPr>
            <a:cxnSpLocks/>
          </p:cNvCxnSpPr>
          <p:nvPr/>
        </p:nvCxnSpPr>
        <p:spPr>
          <a:xfrm flipV="1">
            <a:off x="9843544" y="3343588"/>
            <a:ext cx="1" cy="46134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6" name="Picture 115">
            <a:extLst>
              <a:ext uri="{FF2B5EF4-FFF2-40B4-BE49-F238E27FC236}">
                <a16:creationId xmlns:a16="http://schemas.microsoft.com/office/drawing/2014/main" xmlns="" id="{E3C380DC-5FCC-4FCC-B2BB-5E2E9419A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219" y="345824"/>
            <a:ext cx="178679" cy="179394"/>
          </a:xfrm>
          <a:prstGeom prst="rect">
            <a:avLst/>
          </a:prstGeom>
        </p:spPr>
      </p:pic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xmlns="" id="{72BB0F04-0012-44F3-9BE9-D1EEC86C8782}"/>
              </a:ext>
            </a:extLst>
          </p:cNvPr>
          <p:cNvCxnSpPr>
            <a:cxnSpLocks/>
          </p:cNvCxnSpPr>
          <p:nvPr/>
        </p:nvCxnSpPr>
        <p:spPr>
          <a:xfrm flipV="1">
            <a:off x="7216157" y="4858361"/>
            <a:ext cx="968492" cy="817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xmlns="" id="{631865DC-B023-4F77-A083-5CCC888C2B1C}"/>
              </a:ext>
            </a:extLst>
          </p:cNvPr>
          <p:cNvCxnSpPr>
            <a:cxnSpLocks/>
          </p:cNvCxnSpPr>
          <p:nvPr/>
        </p:nvCxnSpPr>
        <p:spPr>
          <a:xfrm flipV="1">
            <a:off x="7208395" y="5733863"/>
            <a:ext cx="1830555" cy="5105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xmlns="" id="{F4CFB7BD-DCB0-41E1-A563-1BDFF1A02A9C}"/>
              </a:ext>
            </a:extLst>
          </p:cNvPr>
          <p:cNvCxnSpPr>
            <a:cxnSpLocks/>
          </p:cNvCxnSpPr>
          <p:nvPr/>
        </p:nvCxnSpPr>
        <p:spPr>
          <a:xfrm flipV="1">
            <a:off x="7234531" y="3124211"/>
            <a:ext cx="1865992" cy="8086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xmlns="" id="{3D9DD382-961D-41EA-8D0A-7DD2D7B6ECED}"/>
              </a:ext>
            </a:extLst>
          </p:cNvPr>
          <p:cNvCxnSpPr>
            <a:cxnSpLocks/>
          </p:cNvCxnSpPr>
          <p:nvPr/>
        </p:nvCxnSpPr>
        <p:spPr>
          <a:xfrm>
            <a:off x="6451609" y="1014770"/>
            <a:ext cx="1667363" cy="4161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xmlns="" id="{0813E52D-2742-4024-BFFC-98E9B45A3051}"/>
              </a:ext>
            </a:extLst>
          </p:cNvPr>
          <p:cNvCxnSpPr>
            <a:cxnSpLocks/>
          </p:cNvCxnSpPr>
          <p:nvPr/>
        </p:nvCxnSpPr>
        <p:spPr>
          <a:xfrm>
            <a:off x="2967676" y="5571359"/>
            <a:ext cx="316165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2" name="Connector: Elbow 521">
            <a:extLst>
              <a:ext uri="{FF2B5EF4-FFF2-40B4-BE49-F238E27FC236}">
                <a16:creationId xmlns:a16="http://schemas.microsoft.com/office/drawing/2014/main" xmlns="" id="{5FF2D785-40C3-47DD-B904-026809CF5762}"/>
              </a:ext>
            </a:extLst>
          </p:cNvPr>
          <p:cNvCxnSpPr>
            <a:cxnSpLocks/>
          </p:cNvCxnSpPr>
          <p:nvPr/>
        </p:nvCxnSpPr>
        <p:spPr>
          <a:xfrm flipV="1">
            <a:off x="7252974" y="3313563"/>
            <a:ext cx="1821673" cy="443933"/>
          </a:xfrm>
          <a:prstGeom prst="bentConnector3">
            <a:avLst>
              <a:gd name="adj1" fmla="val 25014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Connector: Curved 540">
            <a:extLst>
              <a:ext uri="{FF2B5EF4-FFF2-40B4-BE49-F238E27FC236}">
                <a16:creationId xmlns:a16="http://schemas.microsoft.com/office/drawing/2014/main" xmlns="" id="{7EF3DB5D-F85E-4053-8AB5-27B372E7EB07}"/>
              </a:ext>
            </a:extLst>
          </p:cNvPr>
          <p:cNvCxnSpPr>
            <a:cxnSpLocks/>
            <a:endCxn id="539" idx="1"/>
          </p:cNvCxnSpPr>
          <p:nvPr/>
        </p:nvCxnSpPr>
        <p:spPr>
          <a:xfrm flipV="1">
            <a:off x="7952478" y="3219719"/>
            <a:ext cx="163188" cy="9610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Rectangle 173">
            <a:extLst>
              <a:ext uri="{FF2B5EF4-FFF2-40B4-BE49-F238E27FC236}">
                <a16:creationId xmlns:a16="http://schemas.microsoft.com/office/drawing/2014/main" xmlns="" id="{82A7E83A-0CCF-4A3D-B735-BAECC471BB5C}"/>
              </a:ext>
            </a:extLst>
          </p:cNvPr>
          <p:cNvSpPr/>
          <p:nvPr/>
        </p:nvSpPr>
        <p:spPr>
          <a:xfrm>
            <a:off x="8031719" y="2979328"/>
            <a:ext cx="440451" cy="62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536" name="Connector: Curved 535">
            <a:extLst>
              <a:ext uri="{FF2B5EF4-FFF2-40B4-BE49-F238E27FC236}">
                <a16:creationId xmlns:a16="http://schemas.microsoft.com/office/drawing/2014/main" xmlns="" id="{C4513D7B-FB45-4C7E-9D30-E1AABE4DD2CB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482940" y="5339236"/>
            <a:ext cx="61494" cy="135551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or: Curved 97">
            <a:extLst>
              <a:ext uri="{FF2B5EF4-FFF2-40B4-BE49-F238E27FC236}">
                <a16:creationId xmlns:a16="http://schemas.microsoft.com/office/drawing/2014/main" xmlns="" id="{FC665495-ED39-4481-B0B3-732CB0F845A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829552" y="4532851"/>
            <a:ext cx="156418" cy="128434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xmlns="" id="{3E547984-ABA7-4756-AF38-CBE2E19370E0}"/>
              </a:ext>
            </a:extLst>
          </p:cNvPr>
          <p:cNvCxnSpPr>
            <a:cxnSpLocks/>
          </p:cNvCxnSpPr>
          <p:nvPr/>
        </p:nvCxnSpPr>
        <p:spPr>
          <a:xfrm flipV="1">
            <a:off x="9830767" y="5031385"/>
            <a:ext cx="0" cy="45025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xmlns="" id="{8B2F06BF-D7FB-441A-84ED-8203BC752A54}"/>
              </a:ext>
            </a:extLst>
          </p:cNvPr>
          <p:cNvCxnSpPr>
            <a:cxnSpLocks/>
          </p:cNvCxnSpPr>
          <p:nvPr/>
        </p:nvCxnSpPr>
        <p:spPr>
          <a:xfrm flipV="1">
            <a:off x="7246685" y="3819323"/>
            <a:ext cx="575536" cy="9587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Arrow Connector 322">
            <a:extLst>
              <a:ext uri="{FF2B5EF4-FFF2-40B4-BE49-F238E27FC236}">
                <a16:creationId xmlns:a16="http://schemas.microsoft.com/office/drawing/2014/main" xmlns="" id="{DBFF2230-0522-4E5F-9870-DC60C16F5D48}"/>
              </a:ext>
            </a:extLst>
          </p:cNvPr>
          <p:cNvCxnSpPr>
            <a:cxnSpLocks/>
          </p:cNvCxnSpPr>
          <p:nvPr/>
        </p:nvCxnSpPr>
        <p:spPr>
          <a:xfrm flipV="1">
            <a:off x="8127360" y="1879670"/>
            <a:ext cx="0" cy="419637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0" name="Connector: Curved 559">
            <a:extLst>
              <a:ext uri="{FF2B5EF4-FFF2-40B4-BE49-F238E27FC236}">
                <a16:creationId xmlns:a16="http://schemas.microsoft.com/office/drawing/2014/main" xmlns="" id="{DAE2F679-E52F-44D3-A150-EADBFDD4C3C9}"/>
              </a:ext>
            </a:extLst>
          </p:cNvPr>
          <p:cNvCxnSpPr/>
          <p:nvPr/>
        </p:nvCxnSpPr>
        <p:spPr>
          <a:xfrm rot="5400000" flipH="1" flipV="1">
            <a:off x="8152569" y="1321361"/>
            <a:ext cx="92521" cy="8578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Curved 163">
            <a:extLst>
              <a:ext uri="{FF2B5EF4-FFF2-40B4-BE49-F238E27FC236}">
                <a16:creationId xmlns:a16="http://schemas.microsoft.com/office/drawing/2014/main" xmlns="" id="{09194D83-9538-42B6-BE94-785C7891F462}"/>
              </a:ext>
            </a:extLst>
          </p:cNvPr>
          <p:cNvCxnSpPr>
            <a:cxnSpLocks/>
            <a:endCxn id="361" idx="1"/>
          </p:cNvCxnSpPr>
          <p:nvPr/>
        </p:nvCxnSpPr>
        <p:spPr>
          <a:xfrm flipV="1">
            <a:off x="8158343" y="2181078"/>
            <a:ext cx="167619" cy="8468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B4C270F9-C5CB-48A0-84EE-A6DA0138F099}"/>
              </a:ext>
            </a:extLst>
          </p:cNvPr>
          <p:cNvCxnSpPr>
            <a:cxnSpLocks/>
          </p:cNvCxnSpPr>
          <p:nvPr/>
        </p:nvCxnSpPr>
        <p:spPr>
          <a:xfrm flipV="1">
            <a:off x="6460414" y="3881833"/>
            <a:ext cx="6699" cy="930048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xmlns="" id="{4FF2119D-57B4-4D20-A571-10B50166497E}"/>
              </a:ext>
            </a:extLst>
          </p:cNvPr>
          <p:cNvCxnSpPr>
            <a:cxnSpLocks/>
          </p:cNvCxnSpPr>
          <p:nvPr/>
        </p:nvCxnSpPr>
        <p:spPr>
          <a:xfrm>
            <a:off x="6845520" y="5031385"/>
            <a:ext cx="0" cy="162701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xmlns="" id="{D24EA308-9BC7-446F-81D4-C379CD06DE40}"/>
              </a:ext>
            </a:extLst>
          </p:cNvPr>
          <p:cNvCxnSpPr>
            <a:cxnSpLocks/>
          </p:cNvCxnSpPr>
          <p:nvPr/>
        </p:nvCxnSpPr>
        <p:spPr>
          <a:xfrm>
            <a:off x="6845521" y="5194086"/>
            <a:ext cx="3914257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xmlns="" id="{77BE43EA-C1E1-480C-AB48-98091B7BA2D3}"/>
              </a:ext>
            </a:extLst>
          </p:cNvPr>
          <p:cNvCxnSpPr>
            <a:stCxn id="20" idx="3"/>
          </p:cNvCxnSpPr>
          <p:nvPr/>
        </p:nvCxnSpPr>
        <p:spPr>
          <a:xfrm flipV="1">
            <a:off x="10579139" y="4029720"/>
            <a:ext cx="180638" cy="11123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xmlns="" id="{910498C6-D3F5-46C0-98D1-6D528F483396}"/>
              </a:ext>
            </a:extLst>
          </p:cNvPr>
          <p:cNvCxnSpPr>
            <a:cxnSpLocks/>
          </p:cNvCxnSpPr>
          <p:nvPr/>
        </p:nvCxnSpPr>
        <p:spPr>
          <a:xfrm>
            <a:off x="10759777" y="4029721"/>
            <a:ext cx="0" cy="1164366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nector: Elbow 258">
            <a:extLst>
              <a:ext uri="{FF2B5EF4-FFF2-40B4-BE49-F238E27FC236}">
                <a16:creationId xmlns:a16="http://schemas.microsoft.com/office/drawing/2014/main" xmlns="" id="{4D63AC87-51DD-4C7B-B299-6A552538803B}"/>
              </a:ext>
            </a:extLst>
          </p:cNvPr>
          <p:cNvCxnSpPr/>
          <p:nvPr/>
        </p:nvCxnSpPr>
        <p:spPr>
          <a:xfrm flipV="1">
            <a:off x="8630365" y="3351282"/>
            <a:ext cx="797781" cy="215181"/>
          </a:xfrm>
          <a:prstGeom prst="bentConnector3">
            <a:avLst>
              <a:gd name="adj1" fmla="val 99988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Connector: Curved 583">
            <a:extLst>
              <a:ext uri="{FF2B5EF4-FFF2-40B4-BE49-F238E27FC236}">
                <a16:creationId xmlns:a16="http://schemas.microsoft.com/office/drawing/2014/main" xmlns="" id="{A29E076F-A0E0-48CA-8F7D-A63C492FA699}"/>
              </a:ext>
            </a:extLst>
          </p:cNvPr>
          <p:cNvCxnSpPr/>
          <p:nvPr/>
        </p:nvCxnSpPr>
        <p:spPr>
          <a:xfrm flipV="1">
            <a:off x="6473997" y="3545776"/>
            <a:ext cx="107466" cy="51486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Connector: Curved 331">
            <a:extLst>
              <a:ext uri="{FF2B5EF4-FFF2-40B4-BE49-F238E27FC236}">
                <a16:creationId xmlns:a16="http://schemas.microsoft.com/office/drawing/2014/main" xmlns="" id="{57C0A414-0242-4B48-9E61-D2D4F169A62B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876152" y="5362592"/>
            <a:ext cx="91061" cy="130618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Connector: Elbow 341">
            <a:extLst>
              <a:ext uri="{FF2B5EF4-FFF2-40B4-BE49-F238E27FC236}">
                <a16:creationId xmlns:a16="http://schemas.microsoft.com/office/drawing/2014/main" xmlns="" id="{959C3F45-1812-4235-949C-3F2306A2B8D3}"/>
              </a:ext>
            </a:extLst>
          </p:cNvPr>
          <p:cNvCxnSpPr>
            <a:endCxn id="16" idx="1"/>
          </p:cNvCxnSpPr>
          <p:nvPr/>
        </p:nvCxnSpPr>
        <p:spPr>
          <a:xfrm rot="5400000" flipH="1" flipV="1">
            <a:off x="6910054" y="2592845"/>
            <a:ext cx="639711" cy="308863"/>
          </a:xfrm>
          <a:prstGeom prst="bentConnector2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Connector: Curved 362">
            <a:extLst>
              <a:ext uri="{FF2B5EF4-FFF2-40B4-BE49-F238E27FC236}">
                <a16:creationId xmlns:a16="http://schemas.microsoft.com/office/drawing/2014/main" xmlns="" id="{A488395D-396B-41D2-92D8-2CEF2BB28AE3}"/>
              </a:ext>
            </a:extLst>
          </p:cNvPr>
          <p:cNvCxnSpPr/>
          <p:nvPr/>
        </p:nvCxnSpPr>
        <p:spPr>
          <a:xfrm flipV="1">
            <a:off x="7051304" y="2641851"/>
            <a:ext cx="170408" cy="15194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Connector: Curved 368">
            <a:extLst>
              <a:ext uri="{FF2B5EF4-FFF2-40B4-BE49-F238E27FC236}">
                <a16:creationId xmlns:a16="http://schemas.microsoft.com/office/drawing/2014/main" xmlns="" id="{B8592B9B-C54D-40E3-A623-04483AE5F08C}"/>
              </a:ext>
            </a:extLst>
          </p:cNvPr>
          <p:cNvCxnSpPr>
            <a:cxnSpLocks/>
          </p:cNvCxnSpPr>
          <p:nvPr/>
        </p:nvCxnSpPr>
        <p:spPr>
          <a:xfrm rot="16200000" flipV="1">
            <a:off x="6502256" y="2725645"/>
            <a:ext cx="177042" cy="126094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9" name="Rectangle 648">
            <a:extLst>
              <a:ext uri="{FF2B5EF4-FFF2-40B4-BE49-F238E27FC236}">
                <a16:creationId xmlns:a16="http://schemas.microsoft.com/office/drawing/2014/main" xmlns="" id="{3220FE66-A904-49FA-AD31-AB3F0BBB034A}"/>
              </a:ext>
            </a:extLst>
          </p:cNvPr>
          <p:cNvSpPr/>
          <p:nvPr/>
        </p:nvSpPr>
        <p:spPr>
          <a:xfrm>
            <a:off x="7614178" y="5036921"/>
            <a:ext cx="1588495" cy="911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และเคยปฏิบัติงานอยู่อำเภอ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650" name="Connector: Curved 649">
            <a:extLst>
              <a:ext uri="{FF2B5EF4-FFF2-40B4-BE49-F238E27FC236}">
                <a16:creationId xmlns:a16="http://schemas.microsoft.com/office/drawing/2014/main" xmlns="" id="{286DA08C-FB32-41C4-B962-2E8FC84B148D}"/>
              </a:ext>
            </a:extLst>
          </p:cNvPr>
          <p:cNvCxnSpPr/>
          <p:nvPr/>
        </p:nvCxnSpPr>
        <p:spPr>
          <a:xfrm flipV="1">
            <a:off x="7600729" y="5082517"/>
            <a:ext cx="185541" cy="111569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8" name="TextBox 69">
            <a:extLst>
              <a:ext uri="{FF2B5EF4-FFF2-40B4-BE49-F238E27FC236}">
                <a16:creationId xmlns:a16="http://schemas.microsoft.com/office/drawing/2014/main" xmlns="" id="{FFCEDE5D-0870-42ED-8DB6-40C698C0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0491" y="607896"/>
            <a:ext cx="1706955" cy="23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l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</a:t>
            </a:r>
            <a:r>
              <a:rPr kumimoji="0" lang="en-US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หรือรวมอำนวยการไม่น้อยกว่า </a:t>
            </a:r>
            <a:r>
              <a:rPr kumimoji="0" lang="en-US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700" name="Connector: Curved 699">
            <a:extLst>
              <a:ext uri="{FF2B5EF4-FFF2-40B4-BE49-F238E27FC236}">
                <a16:creationId xmlns:a16="http://schemas.microsoft.com/office/drawing/2014/main" xmlns="" id="{D251CE3E-F82C-47E0-8A4C-E87FB49EB33E}"/>
              </a:ext>
            </a:extLst>
          </p:cNvPr>
          <p:cNvCxnSpPr>
            <a:cxnSpLocks/>
          </p:cNvCxnSpPr>
          <p:nvPr/>
        </p:nvCxnSpPr>
        <p:spPr>
          <a:xfrm flipV="1">
            <a:off x="5758295" y="771279"/>
            <a:ext cx="132824" cy="10422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" name="Connector: Elbow 702">
            <a:extLst>
              <a:ext uri="{FF2B5EF4-FFF2-40B4-BE49-F238E27FC236}">
                <a16:creationId xmlns:a16="http://schemas.microsoft.com/office/drawing/2014/main" xmlns="" id="{0C1F21CB-AB32-49E7-9986-859EA048EE71}"/>
              </a:ext>
            </a:extLst>
          </p:cNvPr>
          <p:cNvCxnSpPr>
            <a:cxnSpLocks/>
          </p:cNvCxnSpPr>
          <p:nvPr/>
        </p:nvCxnSpPr>
        <p:spPr>
          <a:xfrm rot="10800000">
            <a:off x="7229044" y="3255038"/>
            <a:ext cx="597444" cy="379136"/>
          </a:xfrm>
          <a:prstGeom prst="bentConnector3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Connector: Curved 385">
            <a:extLst>
              <a:ext uri="{FF2B5EF4-FFF2-40B4-BE49-F238E27FC236}">
                <a16:creationId xmlns:a16="http://schemas.microsoft.com/office/drawing/2014/main" xmlns="" id="{A0D26961-6A0D-44D2-9266-EEA9C1E9C367}"/>
              </a:ext>
            </a:extLst>
          </p:cNvPr>
          <p:cNvCxnSpPr>
            <a:cxnSpLocks/>
          </p:cNvCxnSpPr>
          <p:nvPr/>
        </p:nvCxnSpPr>
        <p:spPr>
          <a:xfrm rot="10800000">
            <a:off x="7400768" y="3543477"/>
            <a:ext cx="111799" cy="69927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xmlns="" id="{990F1ECA-7F23-4C3F-83C5-55A568F80F32}"/>
              </a:ext>
            </a:extLst>
          </p:cNvPr>
          <p:cNvCxnSpPr/>
          <p:nvPr/>
        </p:nvCxnSpPr>
        <p:spPr>
          <a:xfrm flipV="1">
            <a:off x="6034228" y="2940095"/>
            <a:ext cx="0" cy="1221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xmlns="" id="{DDA4DA62-0F87-4E5C-8571-E8134DACFB80}"/>
              </a:ext>
            </a:extLst>
          </p:cNvPr>
          <p:cNvCxnSpPr/>
          <p:nvPr/>
        </p:nvCxnSpPr>
        <p:spPr>
          <a:xfrm flipH="1">
            <a:off x="5589437" y="2946450"/>
            <a:ext cx="44479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Connector 395">
            <a:extLst>
              <a:ext uri="{FF2B5EF4-FFF2-40B4-BE49-F238E27FC236}">
                <a16:creationId xmlns:a16="http://schemas.microsoft.com/office/drawing/2014/main" xmlns="" id="{4C9F1F79-040D-4FA3-94F9-4F57CE0A444D}"/>
              </a:ext>
            </a:extLst>
          </p:cNvPr>
          <p:cNvCxnSpPr>
            <a:cxnSpLocks/>
          </p:cNvCxnSpPr>
          <p:nvPr/>
        </p:nvCxnSpPr>
        <p:spPr>
          <a:xfrm>
            <a:off x="5603524" y="2952901"/>
            <a:ext cx="1167" cy="1903506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Connector 412">
            <a:extLst>
              <a:ext uri="{FF2B5EF4-FFF2-40B4-BE49-F238E27FC236}">
                <a16:creationId xmlns:a16="http://schemas.microsoft.com/office/drawing/2014/main" xmlns="" id="{423ED138-38A8-489B-BA94-A2A0A26DC850}"/>
              </a:ext>
            </a:extLst>
          </p:cNvPr>
          <p:cNvCxnSpPr>
            <a:cxnSpLocks/>
          </p:cNvCxnSpPr>
          <p:nvPr/>
        </p:nvCxnSpPr>
        <p:spPr>
          <a:xfrm flipV="1">
            <a:off x="5597611" y="4860864"/>
            <a:ext cx="106698" cy="897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Connector: Curved 421">
            <a:extLst>
              <a:ext uri="{FF2B5EF4-FFF2-40B4-BE49-F238E27FC236}">
                <a16:creationId xmlns:a16="http://schemas.microsoft.com/office/drawing/2014/main" xmlns="" id="{D76C8711-81C8-48FB-8419-AE9208D9040A}"/>
              </a:ext>
            </a:extLst>
          </p:cNvPr>
          <p:cNvCxnSpPr/>
          <p:nvPr/>
        </p:nvCxnSpPr>
        <p:spPr>
          <a:xfrm flipV="1">
            <a:off x="5600531" y="4685648"/>
            <a:ext cx="215853" cy="14230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xmlns="" id="{A2C12DBA-6C6C-48F7-B784-65A6755922D5}"/>
              </a:ext>
            </a:extLst>
          </p:cNvPr>
          <p:cNvCxnSpPr/>
          <p:nvPr/>
        </p:nvCxnSpPr>
        <p:spPr>
          <a:xfrm flipV="1">
            <a:off x="8184649" y="4764454"/>
            <a:ext cx="145868" cy="6830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xmlns="" id="{0E201B18-AD32-41FD-8A60-114F99CC3A93}"/>
              </a:ext>
            </a:extLst>
          </p:cNvPr>
          <p:cNvCxnSpPr>
            <a:cxnSpLocks/>
            <a:endCxn id="636" idx="2"/>
          </p:cNvCxnSpPr>
          <p:nvPr/>
        </p:nvCxnSpPr>
        <p:spPr>
          <a:xfrm rot="5400000" flipH="1" flipV="1">
            <a:off x="8740515" y="3482515"/>
            <a:ext cx="83858" cy="60314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xmlns="" id="{05520ED1-90EB-4F7B-B349-E8005AD3816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846274" y="3691040"/>
            <a:ext cx="115321" cy="102980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xmlns="" id="{6178652B-3554-4CA7-BF38-B86651972A2E}"/>
              </a:ext>
            </a:extLst>
          </p:cNvPr>
          <p:cNvCxnSpPr>
            <a:cxnSpLocks/>
          </p:cNvCxnSpPr>
          <p:nvPr/>
        </p:nvCxnSpPr>
        <p:spPr>
          <a:xfrm>
            <a:off x="6633969" y="5031385"/>
            <a:ext cx="0" cy="23899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xmlns="" id="{4BB92DFF-342D-40AE-8A2F-A21D92C2DE6B}"/>
              </a:ext>
            </a:extLst>
          </p:cNvPr>
          <p:cNvCxnSpPr>
            <a:cxnSpLocks/>
          </p:cNvCxnSpPr>
          <p:nvPr/>
        </p:nvCxnSpPr>
        <p:spPr>
          <a:xfrm>
            <a:off x="6623197" y="5280610"/>
            <a:ext cx="4618545" cy="4819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78726ADA-FBB8-441A-8139-42FB2F9D8935}"/>
              </a:ext>
            </a:extLst>
          </p:cNvPr>
          <p:cNvCxnSpPr>
            <a:cxnSpLocks/>
          </p:cNvCxnSpPr>
          <p:nvPr/>
        </p:nvCxnSpPr>
        <p:spPr>
          <a:xfrm flipV="1">
            <a:off x="11241742" y="3168549"/>
            <a:ext cx="0" cy="211961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CAF8A8B9-E00B-47F9-B8CF-A3833898ACAB}"/>
              </a:ext>
            </a:extLst>
          </p:cNvPr>
          <p:cNvCxnSpPr>
            <a:cxnSpLocks/>
          </p:cNvCxnSpPr>
          <p:nvPr/>
        </p:nvCxnSpPr>
        <p:spPr>
          <a:xfrm flipH="1" flipV="1">
            <a:off x="10594257" y="3168549"/>
            <a:ext cx="639794" cy="2579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or: Curved 56">
            <a:extLst>
              <a:ext uri="{FF2B5EF4-FFF2-40B4-BE49-F238E27FC236}">
                <a16:creationId xmlns:a16="http://schemas.microsoft.com/office/drawing/2014/main" xmlns="" id="{DC2858A5-3C9F-4190-8348-C600D25EBF78}"/>
              </a:ext>
            </a:extLst>
          </p:cNvPr>
          <p:cNvCxnSpPr>
            <a:cxnSpLocks/>
          </p:cNvCxnSpPr>
          <p:nvPr/>
        </p:nvCxnSpPr>
        <p:spPr>
          <a:xfrm>
            <a:off x="7693499" y="5285059"/>
            <a:ext cx="165458" cy="112958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xmlns="" id="{A319A749-13E6-482E-81F0-3CF20BDD7F09}"/>
              </a:ext>
            </a:extLst>
          </p:cNvPr>
          <p:cNvCxnSpPr>
            <a:cxnSpLocks/>
          </p:cNvCxnSpPr>
          <p:nvPr/>
        </p:nvCxnSpPr>
        <p:spPr>
          <a:xfrm>
            <a:off x="10594257" y="3281531"/>
            <a:ext cx="37488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xmlns="" id="{EC5895B2-D446-4D4C-B7C1-A62D260C7B57}"/>
              </a:ext>
            </a:extLst>
          </p:cNvPr>
          <p:cNvCxnSpPr>
            <a:cxnSpLocks/>
          </p:cNvCxnSpPr>
          <p:nvPr/>
        </p:nvCxnSpPr>
        <p:spPr>
          <a:xfrm flipV="1">
            <a:off x="10969143" y="3270562"/>
            <a:ext cx="6802" cy="162060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xmlns="" id="{73D81691-9C9C-44F3-A01A-6E7C980B7EA2}"/>
              </a:ext>
            </a:extLst>
          </p:cNvPr>
          <p:cNvCxnSpPr>
            <a:stCxn id="24" idx="3"/>
          </p:cNvCxnSpPr>
          <p:nvPr/>
        </p:nvCxnSpPr>
        <p:spPr>
          <a:xfrm flipV="1">
            <a:off x="10548226" y="4891167"/>
            <a:ext cx="427719" cy="1283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Connector: Curved 458">
            <a:extLst>
              <a:ext uri="{FF2B5EF4-FFF2-40B4-BE49-F238E27FC236}">
                <a16:creationId xmlns:a16="http://schemas.microsoft.com/office/drawing/2014/main" xmlns="" id="{DB07AC6A-9CA5-41B3-9C3D-86B5B6C32CA3}"/>
              </a:ext>
            </a:extLst>
          </p:cNvPr>
          <p:cNvCxnSpPr/>
          <p:nvPr/>
        </p:nvCxnSpPr>
        <p:spPr>
          <a:xfrm rot="16200000" flipV="1">
            <a:off x="10840153" y="3690334"/>
            <a:ext cx="144326" cy="11365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Curved 54">
            <a:extLst>
              <a:ext uri="{FF2B5EF4-FFF2-40B4-BE49-F238E27FC236}">
                <a16:creationId xmlns:a16="http://schemas.microsoft.com/office/drawing/2014/main" xmlns="" id="{05FB03E9-D707-4BC0-A48F-C825CF1FC8E9}"/>
              </a:ext>
            </a:extLst>
          </p:cNvPr>
          <p:cNvCxnSpPr/>
          <p:nvPr/>
        </p:nvCxnSpPr>
        <p:spPr>
          <a:xfrm rot="16200000" flipV="1">
            <a:off x="9317493" y="4636741"/>
            <a:ext cx="152551" cy="102875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xmlns="" id="{E71955D1-FC71-41A9-8DC5-ED010983110E}"/>
              </a:ext>
            </a:extLst>
          </p:cNvPr>
          <p:cNvCxnSpPr>
            <a:cxnSpLocks/>
          </p:cNvCxnSpPr>
          <p:nvPr/>
        </p:nvCxnSpPr>
        <p:spPr>
          <a:xfrm rot="10800000">
            <a:off x="8323208" y="3038957"/>
            <a:ext cx="165909" cy="82443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Slide Number Placeholder 7">
            <a:extLst>
              <a:ext uri="{FF2B5EF4-FFF2-40B4-BE49-F238E27FC236}">
                <a16:creationId xmlns:a16="http://schemas.microsoft.com/office/drawing/2014/main" xmlns="" id="{E8385236-447E-48F2-8D07-159330646872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rgbClr val="FFFFFF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xmlns="" id="{5B033CAB-02FC-43B9-A476-6D15C9587EE3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xmlns="" id="{45E9EF17-86D7-421B-B1CB-6C1CB8BD220B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xmlns="" id="{5D652182-6A63-4350-AF53-BBA289341C9C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xmlns="" id="{BE8BE3D9-70AC-4058-973B-4358B60BB0CC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xmlns="" id="{AB271390-1391-4E40-93EB-88FBA331D87E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9" name="Connector: Curved 198">
            <a:extLst>
              <a:ext uri="{FF2B5EF4-FFF2-40B4-BE49-F238E27FC236}">
                <a16:creationId xmlns:a16="http://schemas.microsoft.com/office/drawing/2014/main" xmlns="" id="{55D52C3B-BDE9-4183-9352-1AB4F6E44520}"/>
              </a:ext>
            </a:extLst>
          </p:cNvPr>
          <p:cNvCxnSpPr>
            <a:cxnSpLocks/>
          </p:cNvCxnSpPr>
          <p:nvPr/>
        </p:nvCxnSpPr>
        <p:spPr>
          <a:xfrm flipV="1">
            <a:off x="6437441" y="4268278"/>
            <a:ext cx="192518" cy="17155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xmlns="" id="{059980A6-DE40-495D-A8AF-4C30B36C7677}"/>
              </a:ext>
            </a:extLst>
          </p:cNvPr>
          <p:cNvCxnSpPr>
            <a:cxnSpLocks/>
          </p:cNvCxnSpPr>
          <p:nvPr/>
        </p:nvCxnSpPr>
        <p:spPr>
          <a:xfrm flipV="1">
            <a:off x="8178282" y="3867640"/>
            <a:ext cx="8448" cy="988767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2" name="TextBox 19">
            <a:extLst>
              <a:ext uri="{FF2B5EF4-FFF2-40B4-BE49-F238E27FC236}">
                <a16:creationId xmlns:a16="http://schemas.microsoft.com/office/drawing/2014/main" xmlns="" id="{F6BACEBD-79BB-443C-9B5B-D1455CEF0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1621" y="5484975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(อำเภอ)</a:t>
            </a:r>
            <a:endParaRPr kumimoji="0" lang="en-US" altLang="th-TH" sz="106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cxnSp>
        <p:nvCxnSpPr>
          <p:cNvPr id="532" name="Straight Arrow Connector 531">
            <a:extLst>
              <a:ext uri="{FF2B5EF4-FFF2-40B4-BE49-F238E27FC236}">
                <a16:creationId xmlns:a16="http://schemas.microsoft.com/office/drawing/2014/main" xmlns="" id="{289F5660-405E-4F27-8294-44C38F46AF0E}"/>
              </a:ext>
            </a:extLst>
          </p:cNvPr>
          <p:cNvCxnSpPr>
            <a:cxnSpLocks/>
          </p:cNvCxnSpPr>
          <p:nvPr/>
        </p:nvCxnSpPr>
        <p:spPr>
          <a:xfrm flipH="1" flipV="1">
            <a:off x="6464615" y="3318477"/>
            <a:ext cx="3322" cy="30305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7" name="TextBox 2">
            <a:extLst>
              <a:ext uri="{FF2B5EF4-FFF2-40B4-BE49-F238E27FC236}">
                <a16:creationId xmlns:a16="http://schemas.microsoft.com/office/drawing/2014/main" xmlns="" id="{0BD176C4-31A9-4DDF-BC96-02E4DF8ED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5938" y="15842"/>
            <a:ext cx="413852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แผนผังทางก้าวหน้าในสายอาชีพ </a:t>
            </a:r>
            <a:r>
              <a:rPr kumimoji="0" lang="en-US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(Career Chart) </a:t>
            </a: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/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ของข้าราชการกรมส่งเสริมการเกษตร ตำแหน่งประเภทวิชาการ</a:t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ตามประกาศ </a:t>
            </a:r>
            <a:r>
              <a:rPr kumimoji="0" lang="th-TH" altLang="th-TH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อ.ก.พ</a:t>
            </a: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. กรมส่งเสริมการเกษตร ลงวันที่ 30 มีนาคม 2565</a:t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และที่แก้ไขเพิ่มเติม</a:t>
            </a:r>
          </a:p>
        </p:txBody>
      </p:sp>
    </p:spTree>
    <p:extLst>
      <p:ext uri="{BB962C8B-B14F-4D97-AF65-F5344CB8AC3E}">
        <p14:creationId xmlns:p14="http://schemas.microsoft.com/office/powerpoint/2010/main" val="114423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Rectangle 609">
            <a:extLst>
              <a:ext uri="{FF2B5EF4-FFF2-40B4-BE49-F238E27FC236}">
                <a16:creationId xmlns:a16="http://schemas.microsoft.com/office/drawing/2014/main" xmlns="" id="{1A9F5F06-B983-4994-9304-54B734C6C481}"/>
              </a:ext>
            </a:extLst>
          </p:cNvPr>
          <p:cNvSpPr/>
          <p:nvPr/>
        </p:nvSpPr>
        <p:spPr>
          <a:xfrm>
            <a:off x="2031265" y="4447653"/>
            <a:ext cx="1316177" cy="2735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xmlns="" id="{061020BE-C796-487B-8481-7FE749E0BB1A}"/>
              </a:ext>
            </a:extLst>
          </p:cNvPr>
          <p:cNvSpPr/>
          <p:nvPr/>
        </p:nvSpPr>
        <p:spPr>
          <a:xfrm>
            <a:off x="1039757" y="4873891"/>
            <a:ext cx="1410730" cy="7273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ปฏิบัติงานอยู่ภายใต้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b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/>
            </a:r>
            <a:b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xmlns="" id="{FD113549-F290-4F90-B61C-BB365CE41FDD}"/>
              </a:ext>
            </a:extLst>
          </p:cNvPr>
          <p:cNvSpPr/>
          <p:nvPr/>
        </p:nvSpPr>
        <p:spPr>
          <a:xfrm>
            <a:off x="3389062" y="5219190"/>
            <a:ext cx="1174018" cy="138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– 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ตามวุฒิการศึกษา</a:t>
            </a: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xmlns="" id="{EA3C24B7-991B-45AC-8424-877227C6A477}"/>
              </a:ext>
            </a:extLst>
          </p:cNvPr>
          <p:cNvSpPr/>
          <p:nvPr/>
        </p:nvSpPr>
        <p:spPr>
          <a:xfrm>
            <a:off x="1051874" y="3615468"/>
            <a:ext cx="1410730" cy="7273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ปฏิบัติงานอยู่ภายใต้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b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/>
            </a:r>
            <a:b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xmlns="" id="{04419F05-EBDB-4AE3-AD54-35B5B172CD3D}"/>
              </a:ext>
            </a:extLst>
          </p:cNvPr>
          <p:cNvSpPr/>
          <p:nvPr/>
        </p:nvSpPr>
        <p:spPr>
          <a:xfrm>
            <a:off x="62631" y="1752555"/>
            <a:ext cx="1294300" cy="4381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(มีผลงานและประสบการณ์ในสาขาความเชี่ยวชาญ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sp>
        <p:nvSpPr>
          <p:cNvPr id="695" name="Rectangle 694">
            <a:extLst>
              <a:ext uri="{FF2B5EF4-FFF2-40B4-BE49-F238E27FC236}">
                <a16:creationId xmlns:a16="http://schemas.microsoft.com/office/drawing/2014/main" xmlns="" id="{DF6E3E0C-E33D-4399-B224-0D89A50E4071}"/>
              </a:ext>
            </a:extLst>
          </p:cNvPr>
          <p:cNvSpPr/>
          <p:nvPr/>
        </p:nvSpPr>
        <p:spPr>
          <a:xfrm>
            <a:off x="3862039" y="1297184"/>
            <a:ext cx="1796903" cy="2178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(มีผลงานและประสบการณ์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ในสาขาผู้ทรงคุณวุฒิ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ปี) </a:t>
            </a: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xmlns="" id="{1E7929E6-E974-4F5F-92BC-06AEF7C7CA9B}"/>
              </a:ext>
            </a:extLst>
          </p:cNvPr>
          <p:cNvSpPr/>
          <p:nvPr/>
        </p:nvSpPr>
        <p:spPr>
          <a:xfrm>
            <a:off x="3082389" y="2931644"/>
            <a:ext cx="1580722" cy="1369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มีประสบการณ์ที่เกี่ยวข้อง</a:t>
            </a:r>
          </a:p>
        </p:txBody>
      </p:sp>
      <p:sp>
        <p:nvSpPr>
          <p:cNvPr id="617" name="Rectangle 616">
            <a:extLst>
              <a:ext uri="{FF2B5EF4-FFF2-40B4-BE49-F238E27FC236}">
                <a16:creationId xmlns:a16="http://schemas.microsoft.com/office/drawing/2014/main" xmlns="" id="{11574A77-9AA0-43DF-ABF1-45E2E9D656B9}"/>
              </a:ext>
            </a:extLst>
          </p:cNvPr>
          <p:cNvSpPr/>
          <p:nvPr/>
        </p:nvSpPr>
        <p:spPr>
          <a:xfrm>
            <a:off x="2539421" y="2724641"/>
            <a:ext cx="1309311" cy="1220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602" name="Rectangle 601">
            <a:extLst>
              <a:ext uri="{FF2B5EF4-FFF2-40B4-BE49-F238E27FC236}">
                <a16:creationId xmlns:a16="http://schemas.microsoft.com/office/drawing/2014/main" xmlns="" id="{AE736D5A-0DD7-485F-A2C1-9BFAEF491A01}"/>
              </a:ext>
            </a:extLst>
          </p:cNvPr>
          <p:cNvSpPr/>
          <p:nvPr/>
        </p:nvSpPr>
        <p:spPr>
          <a:xfrm>
            <a:off x="3384094" y="3745375"/>
            <a:ext cx="1395920" cy="994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และปฏิบัติงานหรือเคยปฏิบัติงานอยู่ภายใต้กลุ่มส่วนกลาง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xmlns="" id="{0AEE5D17-502D-4DBD-8AA6-16FE422166A5}"/>
              </a:ext>
            </a:extLst>
          </p:cNvPr>
          <p:cNvSpPr/>
          <p:nvPr/>
        </p:nvSpPr>
        <p:spPr>
          <a:xfrm>
            <a:off x="2565159" y="1942469"/>
            <a:ext cx="1505057" cy="89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xmlns="" id="{773D2305-F5E7-4CA3-915E-DEB8DA998B57}"/>
              </a:ext>
            </a:extLst>
          </p:cNvPr>
          <p:cNvSpPr/>
          <p:nvPr/>
        </p:nvSpPr>
        <p:spPr>
          <a:xfrm>
            <a:off x="269917" y="1002195"/>
            <a:ext cx="2262946" cy="3750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(มีผลงานและประสบการณ์ในสาขาผู้ทรงคุณวุฒิ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xmlns="" id="{8A8345AE-E6DB-4447-A031-A8C9936B60D4}"/>
              </a:ext>
            </a:extLst>
          </p:cNvPr>
          <p:cNvSpPr/>
          <p:nvPr/>
        </p:nvSpPr>
        <p:spPr>
          <a:xfrm>
            <a:off x="1120370" y="2121205"/>
            <a:ext cx="1294300" cy="4381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(มีผลงานและประสบการณ์ในสาขาความเชี่ยวชาญ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xmlns="" id="{817505AB-D053-4541-B3D7-A225EC59AEA7}"/>
              </a:ext>
            </a:extLst>
          </p:cNvPr>
          <p:cNvSpPr/>
          <p:nvPr/>
        </p:nvSpPr>
        <p:spPr>
          <a:xfrm>
            <a:off x="4551093" y="2733648"/>
            <a:ext cx="1309311" cy="1220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xmlns="" id="{106DD276-B8DA-4E85-98D8-AA152CF828CB}"/>
              </a:ext>
            </a:extLst>
          </p:cNvPr>
          <p:cNvSpPr/>
          <p:nvPr/>
        </p:nvSpPr>
        <p:spPr>
          <a:xfrm>
            <a:off x="3621096" y="465348"/>
            <a:ext cx="1388620" cy="2178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และเคยดำรงตำแหน่ง 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สูง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xmlns="" id="{78F82755-4EBF-48F0-A33B-CC5F3EC9B4BE}"/>
              </a:ext>
            </a:extLst>
          </p:cNvPr>
          <p:cNvSpPr/>
          <p:nvPr/>
        </p:nvSpPr>
        <p:spPr>
          <a:xfrm>
            <a:off x="3099229" y="1304131"/>
            <a:ext cx="1087120" cy="4016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และเคยดำรงตำแหน่ง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ผอ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หน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xmlns="" id="{11773E90-E465-4089-A158-ACF72063A7EB}"/>
              </a:ext>
            </a:extLst>
          </p:cNvPr>
          <p:cNvSpPr/>
          <p:nvPr/>
        </p:nvSpPr>
        <p:spPr>
          <a:xfrm>
            <a:off x="2465049" y="2239243"/>
            <a:ext cx="1556513" cy="1547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(มีผลงานและประสบการณ์ในสาขาความเชี่ยวชาญ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xmlns="" id="{96E98112-9940-4BB1-B591-4A1A4379AB4A}"/>
              </a:ext>
            </a:extLst>
          </p:cNvPr>
          <p:cNvSpPr/>
          <p:nvPr/>
        </p:nvSpPr>
        <p:spPr>
          <a:xfrm>
            <a:off x="4725880" y="2172544"/>
            <a:ext cx="1295919" cy="136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หรือเป็น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xmlns="" id="{0BEF6B20-5B50-4C87-B9F8-5CC320FE73FB}"/>
              </a:ext>
            </a:extLst>
          </p:cNvPr>
          <p:cNvSpPr/>
          <p:nvPr/>
        </p:nvSpPr>
        <p:spPr>
          <a:xfrm>
            <a:off x="7894020" y="5571112"/>
            <a:ext cx="1089889" cy="1561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สถานะเทียบเท่า</a:t>
            </a:r>
            <a:r>
              <a:rPr kumimoji="0" lang="th-TH" sz="1065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กัน</a:t>
            </a:r>
            <a:endParaRPr kumimoji="0" lang="th-TH" sz="106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xmlns="" id="{457C4854-9CD0-43A0-9974-6657198AC8C0}"/>
              </a:ext>
            </a:extLst>
          </p:cNvPr>
          <p:cNvCxnSpPr>
            <a:cxnSpLocks/>
          </p:cNvCxnSpPr>
          <p:nvPr/>
        </p:nvCxnSpPr>
        <p:spPr>
          <a:xfrm>
            <a:off x="3219908" y="1790256"/>
            <a:ext cx="666014" cy="0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xmlns="" id="{2991FA1D-2890-400D-A8E4-5E54039DC722}"/>
              </a:ext>
            </a:extLst>
          </p:cNvPr>
          <p:cNvCxnSpPr>
            <a:cxnSpLocks/>
          </p:cNvCxnSpPr>
          <p:nvPr/>
        </p:nvCxnSpPr>
        <p:spPr>
          <a:xfrm>
            <a:off x="2246088" y="4856747"/>
            <a:ext cx="36802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AFEA5B2F-6EB4-4BF1-ACC1-E9CB7F8CEFA3}"/>
              </a:ext>
            </a:extLst>
          </p:cNvPr>
          <p:cNvSpPr/>
          <p:nvPr/>
        </p:nvSpPr>
        <p:spPr>
          <a:xfrm>
            <a:off x="7797800" y="2441743"/>
            <a:ext cx="3437467" cy="17806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ส่วนกลาง,</a:t>
            </a:r>
            <a:r>
              <a:rPr kumimoji="0" lang="th-TH" sz="4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</a:t>
            </a:r>
            <a:r>
              <a:rPr kumimoji="0" lang="th-TH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เขต             และ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ศูนย์</a:t>
            </a:r>
            <a:r>
              <a:rPr kumimoji="0" lang="th-TH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ปฏิบัติการ</a:t>
            </a:r>
            <a:endParaRPr kumimoji="0" lang="th-TH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xmlns="" id="{6F466B21-596F-433E-96CA-812619F97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17" y="5448894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(ส่วนกลาง)</a:t>
            </a:r>
            <a:endParaRPr kumimoji="0" lang="en-US" altLang="th-TH" sz="1065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5" name="TextBox 13">
            <a:extLst>
              <a:ext uri="{FF2B5EF4-FFF2-40B4-BE49-F238E27FC236}">
                <a16:creationId xmlns:a16="http://schemas.microsoft.com/office/drawing/2014/main" xmlns="" id="{DD0BC070-39B1-4133-BE0F-FBDC91139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6262" y="4745172"/>
            <a:ext cx="1515014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sp>
        <p:nvSpPr>
          <p:cNvPr id="7" name="TextBox 15">
            <a:extLst>
              <a:ext uri="{FF2B5EF4-FFF2-40B4-BE49-F238E27FC236}">
                <a16:creationId xmlns:a16="http://schemas.microsoft.com/office/drawing/2014/main" xmlns="" id="{C2E8CD69-6F7F-4249-855F-06ABC21DC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800" y="3076323"/>
            <a:ext cx="1486040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ผู้อำนวยการศูนย์ชำนาญการพิเศษ</a:t>
            </a:r>
          </a:p>
        </p:txBody>
      </p:sp>
      <p:sp>
        <p:nvSpPr>
          <p:cNvPr id="8" name="TextBox 16">
            <a:extLst>
              <a:ext uri="{FF2B5EF4-FFF2-40B4-BE49-F238E27FC236}">
                <a16:creationId xmlns:a16="http://schemas.microsoft.com/office/drawing/2014/main" xmlns="" id="{F2BB6EE6-92DD-4341-AA37-D53A40535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053" y="1598148"/>
            <a:ext cx="1571973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ผู้เชี่ยวชาญ</a:t>
            </a:r>
          </a:p>
        </p:txBody>
      </p:sp>
      <p:sp>
        <p:nvSpPr>
          <p:cNvPr id="9" name="TextBox 17">
            <a:extLst>
              <a:ext uri="{FF2B5EF4-FFF2-40B4-BE49-F238E27FC236}">
                <a16:creationId xmlns:a16="http://schemas.microsoft.com/office/drawing/2014/main" xmlns="" id="{8D2E5DFC-A6DF-4775-BE0A-D36D2E50C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16" y="2313630"/>
            <a:ext cx="1486040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ผอ. กอง ระดับต้น</a:t>
            </a:r>
          </a:p>
        </p:txBody>
      </p:sp>
      <p:sp>
        <p:nvSpPr>
          <p:cNvPr id="10" name="TextBox 27">
            <a:extLst>
              <a:ext uri="{FF2B5EF4-FFF2-40B4-BE49-F238E27FC236}">
                <a16:creationId xmlns:a16="http://schemas.microsoft.com/office/drawing/2014/main" xmlns="" id="{5AEA8DE2-579F-4E90-B34B-B51E4A72B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5024" y="673570"/>
            <a:ext cx="1285062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ผู้ทรงคุณวุฒิ</a:t>
            </a:r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xmlns="" id="{A2A61B39-3A38-4535-808E-DDFDCC88F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214" y="1610122"/>
            <a:ext cx="1486041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ผอ. กอง/สำนัก/</a:t>
            </a:r>
            <a:r>
              <a:rPr kumimoji="0" lang="th-TH" altLang="th-TH" sz="1065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สสก</a:t>
            </a: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.ระดับสูง</a:t>
            </a:r>
          </a:p>
        </p:txBody>
      </p:sp>
      <p:sp>
        <p:nvSpPr>
          <p:cNvPr id="12" name="TextBox 29">
            <a:extLst>
              <a:ext uri="{FF2B5EF4-FFF2-40B4-BE49-F238E27FC236}">
                <a16:creationId xmlns:a16="http://schemas.microsoft.com/office/drawing/2014/main" xmlns="" id="{595AE896-4BD3-4676-A3A8-E4256C3E6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182" y="302029"/>
            <a:ext cx="1403952" cy="27962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217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อธิบดี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A472302-1FB0-4477-8286-F79F6D10F561}"/>
              </a:ext>
            </a:extLst>
          </p:cNvPr>
          <p:cNvSpPr txBox="1"/>
          <p:nvPr/>
        </p:nvSpPr>
        <p:spPr>
          <a:xfrm>
            <a:off x="5051107" y="897923"/>
            <a:ext cx="1403952" cy="2796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17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รองอธิบดี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412CF31E-0201-4B26-A4CB-FB97DE0FF426}"/>
              </a:ext>
            </a:extLst>
          </p:cNvPr>
          <p:cNvCxnSpPr>
            <a:cxnSpLocks/>
          </p:cNvCxnSpPr>
          <p:nvPr/>
        </p:nvCxnSpPr>
        <p:spPr>
          <a:xfrm flipV="1">
            <a:off x="3316216" y="5003579"/>
            <a:ext cx="0" cy="4403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3563C25A-CD33-46EA-9F6D-D12CBF8BCC30}"/>
              </a:ext>
            </a:extLst>
          </p:cNvPr>
          <p:cNvCxnSpPr>
            <a:cxnSpLocks/>
          </p:cNvCxnSpPr>
          <p:nvPr/>
        </p:nvCxnSpPr>
        <p:spPr>
          <a:xfrm flipV="1">
            <a:off x="2034252" y="3566465"/>
            <a:ext cx="2594984" cy="1521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454CE45F-42C4-48FD-A017-9A2E47B51C22}"/>
              </a:ext>
            </a:extLst>
          </p:cNvPr>
          <p:cNvCxnSpPr>
            <a:cxnSpLocks/>
          </p:cNvCxnSpPr>
          <p:nvPr/>
        </p:nvCxnSpPr>
        <p:spPr>
          <a:xfrm flipH="1" flipV="1">
            <a:off x="2032998" y="3303395"/>
            <a:ext cx="2" cy="28522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xmlns="" id="{C30E9115-9844-4BE3-8460-9207329777C3}"/>
              </a:ext>
            </a:extLst>
          </p:cNvPr>
          <p:cNvCxnSpPr/>
          <p:nvPr/>
        </p:nvCxnSpPr>
        <p:spPr>
          <a:xfrm flipV="1">
            <a:off x="4620463" y="3316068"/>
            <a:ext cx="0" cy="25039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AAAE0017-26BF-41E5-BDA6-3A2858E2A591}"/>
              </a:ext>
            </a:extLst>
          </p:cNvPr>
          <p:cNvCxnSpPr>
            <a:cxnSpLocks/>
          </p:cNvCxnSpPr>
          <p:nvPr/>
        </p:nvCxnSpPr>
        <p:spPr>
          <a:xfrm>
            <a:off x="3175271" y="3290727"/>
            <a:ext cx="683756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xmlns="" id="{84D65640-4699-48A4-8CBF-F744F40DC533}"/>
              </a:ext>
            </a:extLst>
          </p:cNvPr>
          <p:cNvCxnSpPr>
            <a:cxnSpLocks/>
          </p:cNvCxnSpPr>
          <p:nvPr/>
        </p:nvCxnSpPr>
        <p:spPr>
          <a:xfrm flipV="1">
            <a:off x="5756189" y="559475"/>
            <a:ext cx="2106" cy="31602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xmlns="" id="{F2CE4331-DD49-4FC5-A7C3-0F1E81D3E997}"/>
              </a:ext>
            </a:extLst>
          </p:cNvPr>
          <p:cNvCxnSpPr>
            <a:cxnSpLocks/>
          </p:cNvCxnSpPr>
          <p:nvPr/>
        </p:nvCxnSpPr>
        <p:spPr>
          <a:xfrm flipV="1">
            <a:off x="4061142" y="794856"/>
            <a:ext cx="1539389" cy="6635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xmlns="" id="{5E04C77D-BF4B-477E-AB81-C494E0382A44}"/>
              </a:ext>
            </a:extLst>
          </p:cNvPr>
          <p:cNvCxnSpPr>
            <a:cxnSpLocks/>
            <a:stCxn id="7" idx="0"/>
            <a:endCxn id="9" idx="2"/>
          </p:cNvCxnSpPr>
          <p:nvPr/>
        </p:nvCxnSpPr>
        <p:spPr>
          <a:xfrm flipH="1" flipV="1">
            <a:off x="4629236" y="2569854"/>
            <a:ext cx="1584" cy="506469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6" name="Picture 115">
            <a:extLst>
              <a:ext uri="{FF2B5EF4-FFF2-40B4-BE49-F238E27FC236}">
                <a16:creationId xmlns:a16="http://schemas.microsoft.com/office/drawing/2014/main" xmlns="" id="{E3C380DC-5FCC-4FCC-B2BB-5E2E9419A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219" y="345824"/>
            <a:ext cx="178679" cy="179394"/>
          </a:xfrm>
          <a:prstGeom prst="rect">
            <a:avLst/>
          </a:prstGeom>
        </p:spPr>
      </p:pic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xmlns="" id="{A80769A9-E837-442F-8764-F5EF2D163CE5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1384471" y="4213007"/>
            <a:ext cx="1124306" cy="53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xmlns="" id="{EC4C7A33-1C42-4F85-98A0-0C6AA9088527}"/>
              </a:ext>
            </a:extLst>
          </p:cNvPr>
          <p:cNvCxnSpPr>
            <a:cxnSpLocks/>
          </p:cNvCxnSpPr>
          <p:nvPr/>
        </p:nvCxnSpPr>
        <p:spPr>
          <a:xfrm>
            <a:off x="1384471" y="1804487"/>
            <a:ext cx="255516" cy="0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xmlns="" id="{0BBFCF0E-9730-4E39-96EE-88A8317D7F99}"/>
              </a:ext>
            </a:extLst>
          </p:cNvPr>
          <p:cNvCxnSpPr>
            <a:cxnSpLocks/>
          </p:cNvCxnSpPr>
          <p:nvPr/>
        </p:nvCxnSpPr>
        <p:spPr>
          <a:xfrm>
            <a:off x="3556942" y="1054554"/>
            <a:ext cx="1516928" cy="1664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xmlns="" id="{0813E52D-2742-4024-BFFC-98E9B45A3051}"/>
              </a:ext>
            </a:extLst>
          </p:cNvPr>
          <p:cNvCxnSpPr>
            <a:cxnSpLocks/>
          </p:cNvCxnSpPr>
          <p:nvPr/>
        </p:nvCxnSpPr>
        <p:spPr>
          <a:xfrm>
            <a:off x="7577855" y="5667879"/>
            <a:ext cx="316165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6" name="Straight Arrow Connector 235">
            <a:extLst>
              <a:ext uri="{FF2B5EF4-FFF2-40B4-BE49-F238E27FC236}">
                <a16:creationId xmlns:a16="http://schemas.microsoft.com/office/drawing/2014/main" xmlns="" id="{F162A16C-B53D-4ED9-9D27-35CEEB7F77AC}"/>
              </a:ext>
            </a:extLst>
          </p:cNvPr>
          <p:cNvCxnSpPr>
            <a:cxnSpLocks/>
          </p:cNvCxnSpPr>
          <p:nvPr/>
        </p:nvCxnSpPr>
        <p:spPr>
          <a:xfrm flipV="1">
            <a:off x="5595531" y="559475"/>
            <a:ext cx="0" cy="24159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>
            <a:extLst>
              <a:ext uri="{FF2B5EF4-FFF2-40B4-BE49-F238E27FC236}">
                <a16:creationId xmlns:a16="http://schemas.microsoft.com/office/drawing/2014/main" xmlns="" id="{650668EE-EEBC-4808-810C-807469B8E6F9}"/>
              </a:ext>
            </a:extLst>
          </p:cNvPr>
          <p:cNvCxnSpPr>
            <a:cxnSpLocks/>
          </p:cNvCxnSpPr>
          <p:nvPr/>
        </p:nvCxnSpPr>
        <p:spPr>
          <a:xfrm flipV="1">
            <a:off x="3552915" y="897925"/>
            <a:ext cx="0" cy="15215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2" name="Connector: Elbow 351">
            <a:extLst>
              <a:ext uri="{FF2B5EF4-FFF2-40B4-BE49-F238E27FC236}">
                <a16:creationId xmlns:a16="http://schemas.microsoft.com/office/drawing/2014/main" xmlns="" id="{E79A0498-0E32-47A0-AC71-37663FA4E8B1}"/>
              </a:ext>
            </a:extLst>
          </p:cNvPr>
          <p:cNvCxnSpPr>
            <a:cxnSpLocks/>
          </p:cNvCxnSpPr>
          <p:nvPr/>
        </p:nvCxnSpPr>
        <p:spPr>
          <a:xfrm flipV="1">
            <a:off x="2516208" y="2093480"/>
            <a:ext cx="1736756" cy="973651"/>
          </a:xfrm>
          <a:prstGeom prst="bentConnector3">
            <a:avLst>
              <a:gd name="adj1" fmla="val -46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Arrow Connector 357">
            <a:extLst>
              <a:ext uri="{FF2B5EF4-FFF2-40B4-BE49-F238E27FC236}">
                <a16:creationId xmlns:a16="http://schemas.microsoft.com/office/drawing/2014/main" xmlns="" id="{AD319481-DBE7-4E40-953A-BFB048FC02C2}"/>
              </a:ext>
            </a:extLst>
          </p:cNvPr>
          <p:cNvCxnSpPr>
            <a:cxnSpLocks/>
          </p:cNvCxnSpPr>
          <p:nvPr/>
        </p:nvCxnSpPr>
        <p:spPr>
          <a:xfrm flipV="1">
            <a:off x="4242571" y="1832192"/>
            <a:ext cx="0" cy="27018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1" name="Connector: Elbow 370">
            <a:extLst>
              <a:ext uri="{FF2B5EF4-FFF2-40B4-BE49-F238E27FC236}">
                <a16:creationId xmlns:a16="http://schemas.microsoft.com/office/drawing/2014/main" xmlns="" id="{79A2BEBD-2B40-4F0F-9A88-6F54D737F681}"/>
              </a:ext>
            </a:extLst>
          </p:cNvPr>
          <p:cNvCxnSpPr>
            <a:cxnSpLocks/>
          </p:cNvCxnSpPr>
          <p:nvPr/>
        </p:nvCxnSpPr>
        <p:spPr>
          <a:xfrm flipV="1">
            <a:off x="2657391" y="2527223"/>
            <a:ext cx="1224129" cy="676215"/>
          </a:xfrm>
          <a:prstGeom prst="bentConnector3">
            <a:avLst>
              <a:gd name="adj1" fmla="val 50000"/>
            </a:avLst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xmlns="" id="{C1E3B573-BEF3-46DD-A848-969B24795FC6}"/>
              </a:ext>
            </a:extLst>
          </p:cNvPr>
          <p:cNvCxnSpPr>
            <a:cxnSpLocks/>
          </p:cNvCxnSpPr>
          <p:nvPr/>
        </p:nvCxnSpPr>
        <p:spPr>
          <a:xfrm flipH="1" flipV="1">
            <a:off x="5222968" y="1176936"/>
            <a:ext cx="6307" cy="433186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5">
            <a:extLst>
              <a:ext uri="{FF2B5EF4-FFF2-40B4-BE49-F238E27FC236}">
                <a16:creationId xmlns:a16="http://schemas.microsoft.com/office/drawing/2014/main" xmlns="" id="{9C00ACDF-E848-4C74-92ED-A6C2596A4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253" y="3070075"/>
            <a:ext cx="1574589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ผู้อำนวยการกลุ่มชำนาญการพิเศษ</a:t>
            </a:r>
          </a:p>
        </p:txBody>
      </p:sp>
      <p:sp>
        <p:nvSpPr>
          <p:cNvPr id="240" name="TextBox 69">
            <a:extLst>
              <a:ext uri="{FF2B5EF4-FFF2-40B4-BE49-F238E27FC236}">
                <a16:creationId xmlns:a16="http://schemas.microsoft.com/office/drawing/2014/main" xmlns="" id="{477004E2-7637-4094-841A-CF9801D2E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339" y="1340358"/>
            <a:ext cx="1706955" cy="23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l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อำนวยการระดับสูงและต้นไม่น้อยกว่า 2 ปี</a:t>
            </a:r>
          </a:p>
        </p:txBody>
      </p:sp>
      <p:cxnSp>
        <p:nvCxnSpPr>
          <p:cNvPr id="540" name="Connector: Curved 539">
            <a:extLst>
              <a:ext uri="{FF2B5EF4-FFF2-40B4-BE49-F238E27FC236}">
                <a16:creationId xmlns:a16="http://schemas.microsoft.com/office/drawing/2014/main" xmlns="" id="{78BDEF9B-9EE6-40CF-AC74-38A624B5291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394083" y="5323947"/>
            <a:ext cx="46945" cy="141219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5" name="Connector: Curved 544">
            <a:extLst>
              <a:ext uri="{FF2B5EF4-FFF2-40B4-BE49-F238E27FC236}">
                <a16:creationId xmlns:a16="http://schemas.microsoft.com/office/drawing/2014/main" xmlns="" id="{43287550-A2E9-4D5A-BC91-71EDD458DEA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679296" y="2188913"/>
            <a:ext cx="89413" cy="148266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Connector: Curved 548">
            <a:extLst>
              <a:ext uri="{FF2B5EF4-FFF2-40B4-BE49-F238E27FC236}">
                <a16:creationId xmlns:a16="http://schemas.microsoft.com/office/drawing/2014/main" xmlns="" id="{F4C73F44-29B5-48AD-BD35-7B2E46A6AE1B}"/>
              </a:ext>
            </a:extLst>
          </p:cNvPr>
          <p:cNvCxnSpPr>
            <a:cxnSpLocks/>
          </p:cNvCxnSpPr>
          <p:nvPr/>
        </p:nvCxnSpPr>
        <p:spPr>
          <a:xfrm flipV="1">
            <a:off x="3479408" y="1701217"/>
            <a:ext cx="178324" cy="84098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Connector: Curved 552">
            <a:extLst>
              <a:ext uri="{FF2B5EF4-FFF2-40B4-BE49-F238E27FC236}">
                <a16:creationId xmlns:a16="http://schemas.microsoft.com/office/drawing/2014/main" xmlns="" id="{52D553AD-DA06-4F91-B411-FD73EDDE9BB8}"/>
              </a:ext>
            </a:extLst>
          </p:cNvPr>
          <p:cNvCxnSpPr/>
          <p:nvPr/>
        </p:nvCxnSpPr>
        <p:spPr>
          <a:xfrm rot="5400000" flipH="1" flipV="1">
            <a:off x="4405501" y="667177"/>
            <a:ext cx="153337" cy="93494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Connector: Curved 554">
            <a:extLst>
              <a:ext uri="{FF2B5EF4-FFF2-40B4-BE49-F238E27FC236}">
                <a16:creationId xmlns:a16="http://schemas.microsoft.com/office/drawing/2014/main" xmlns="" id="{B977097C-A6D6-45FA-A410-532D25FCEC80}"/>
              </a:ext>
            </a:extLst>
          </p:cNvPr>
          <p:cNvCxnSpPr>
            <a:cxnSpLocks/>
          </p:cNvCxnSpPr>
          <p:nvPr/>
        </p:nvCxnSpPr>
        <p:spPr>
          <a:xfrm flipV="1">
            <a:off x="5229275" y="1488114"/>
            <a:ext cx="259098" cy="70270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xmlns="" id="{AA459825-88DA-453D-AB91-B44EEE3E9C86}"/>
              </a:ext>
            </a:extLst>
          </p:cNvPr>
          <p:cNvCxnSpPr>
            <a:cxnSpLocks/>
          </p:cNvCxnSpPr>
          <p:nvPr/>
        </p:nvCxnSpPr>
        <p:spPr>
          <a:xfrm rot="10800000">
            <a:off x="3573240" y="2096021"/>
            <a:ext cx="299753" cy="1102054"/>
          </a:xfrm>
          <a:prstGeom prst="bentConnector2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Straight Arrow Connector 514">
            <a:extLst>
              <a:ext uri="{FF2B5EF4-FFF2-40B4-BE49-F238E27FC236}">
                <a16:creationId xmlns:a16="http://schemas.microsoft.com/office/drawing/2014/main" xmlns="" id="{13D64D19-87A1-43D0-BC5F-91AD3430DA87}"/>
              </a:ext>
            </a:extLst>
          </p:cNvPr>
          <p:cNvCxnSpPr>
            <a:cxnSpLocks/>
          </p:cNvCxnSpPr>
          <p:nvPr/>
        </p:nvCxnSpPr>
        <p:spPr>
          <a:xfrm flipH="1" flipV="1">
            <a:off x="4632126" y="1875737"/>
            <a:ext cx="5001" cy="46946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Connector: Curved 526">
            <a:extLst>
              <a:ext uri="{FF2B5EF4-FFF2-40B4-BE49-F238E27FC236}">
                <a16:creationId xmlns:a16="http://schemas.microsoft.com/office/drawing/2014/main" xmlns="" id="{6D816776-747E-4880-852F-9B8BD158CAD9}"/>
              </a:ext>
            </a:extLst>
          </p:cNvPr>
          <p:cNvCxnSpPr/>
          <p:nvPr/>
        </p:nvCxnSpPr>
        <p:spPr>
          <a:xfrm rot="16200000" flipV="1">
            <a:off x="1180193" y="3266556"/>
            <a:ext cx="271124" cy="13743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Connector: Curved 324">
            <a:extLst>
              <a:ext uri="{FF2B5EF4-FFF2-40B4-BE49-F238E27FC236}">
                <a16:creationId xmlns:a16="http://schemas.microsoft.com/office/drawing/2014/main" xmlns="" id="{9BF2C801-8001-4C16-A611-8DB0ADAA5A5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679295" y="2910669"/>
            <a:ext cx="89413" cy="148266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xmlns="" id="{017936E3-4A51-47DF-96A4-C66063C3D355}"/>
              </a:ext>
            </a:extLst>
          </p:cNvPr>
          <p:cNvCxnSpPr>
            <a:cxnSpLocks/>
          </p:cNvCxnSpPr>
          <p:nvPr/>
        </p:nvCxnSpPr>
        <p:spPr>
          <a:xfrm>
            <a:off x="3335923" y="3579114"/>
            <a:ext cx="0" cy="43221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Arrow Connector 603">
            <a:extLst>
              <a:ext uri="{FF2B5EF4-FFF2-40B4-BE49-F238E27FC236}">
                <a16:creationId xmlns:a16="http://schemas.microsoft.com/office/drawing/2014/main" xmlns="" id="{6265EF28-E246-4DA2-9D4A-9561A6D918A9}"/>
              </a:ext>
            </a:extLst>
          </p:cNvPr>
          <p:cNvCxnSpPr>
            <a:cxnSpLocks/>
          </p:cNvCxnSpPr>
          <p:nvPr/>
        </p:nvCxnSpPr>
        <p:spPr>
          <a:xfrm flipV="1">
            <a:off x="3317172" y="4453993"/>
            <a:ext cx="0" cy="28525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2" name="Connector: Curved 611">
            <a:extLst>
              <a:ext uri="{FF2B5EF4-FFF2-40B4-BE49-F238E27FC236}">
                <a16:creationId xmlns:a16="http://schemas.microsoft.com/office/drawing/2014/main" xmlns="" id="{2E6D3F08-F778-43E9-A156-AA614A3A0CF6}"/>
              </a:ext>
            </a:extLst>
          </p:cNvPr>
          <p:cNvCxnSpPr>
            <a:cxnSpLocks/>
            <a:stCxn id="5" idx="0"/>
          </p:cNvCxnSpPr>
          <p:nvPr/>
        </p:nvCxnSpPr>
        <p:spPr>
          <a:xfrm rot="16200000" flipV="1">
            <a:off x="3215420" y="4646823"/>
            <a:ext cx="112078" cy="84620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9" name="Connector: Curved 618">
            <a:extLst>
              <a:ext uri="{FF2B5EF4-FFF2-40B4-BE49-F238E27FC236}">
                <a16:creationId xmlns:a16="http://schemas.microsoft.com/office/drawing/2014/main" xmlns="" id="{9553F201-B7AD-4F6C-B7F8-B510F88615FB}"/>
              </a:ext>
            </a:extLst>
          </p:cNvPr>
          <p:cNvCxnSpPr>
            <a:cxnSpLocks/>
          </p:cNvCxnSpPr>
          <p:nvPr/>
        </p:nvCxnSpPr>
        <p:spPr>
          <a:xfrm rot="10800000">
            <a:off x="3013773" y="2859371"/>
            <a:ext cx="284092" cy="15821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Connector: Curved 323">
            <a:extLst>
              <a:ext uri="{FF2B5EF4-FFF2-40B4-BE49-F238E27FC236}">
                <a16:creationId xmlns:a16="http://schemas.microsoft.com/office/drawing/2014/main" xmlns="" id="{57E70CA7-97FC-43E1-8041-697138B89241}"/>
              </a:ext>
            </a:extLst>
          </p:cNvPr>
          <p:cNvCxnSpPr/>
          <p:nvPr/>
        </p:nvCxnSpPr>
        <p:spPr>
          <a:xfrm flipV="1">
            <a:off x="2594223" y="1993188"/>
            <a:ext cx="180801" cy="9507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1" name="TextBox 189">
            <a:extLst>
              <a:ext uri="{FF2B5EF4-FFF2-40B4-BE49-F238E27FC236}">
                <a16:creationId xmlns:a16="http://schemas.microsoft.com/office/drawing/2014/main" xmlns="" id="{E665C320-A1C1-4921-B1B1-19ECDA523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861" y="1040836"/>
            <a:ext cx="2199480" cy="23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l" defTabSz="6953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ปี (มีผลงานและประสบการณ์ในสาขาผู้ทรงคุณวุฒิ 1 ปี) </a:t>
            </a:r>
          </a:p>
        </p:txBody>
      </p:sp>
      <p:cxnSp>
        <p:nvCxnSpPr>
          <p:cNvPr id="367" name="Connector: Curved 366">
            <a:extLst>
              <a:ext uri="{FF2B5EF4-FFF2-40B4-BE49-F238E27FC236}">
                <a16:creationId xmlns:a16="http://schemas.microsoft.com/office/drawing/2014/main" xmlns="" id="{5AFDBE32-4D60-4193-8F75-8B40D883DDCC}"/>
              </a:ext>
            </a:extLst>
          </p:cNvPr>
          <p:cNvCxnSpPr/>
          <p:nvPr/>
        </p:nvCxnSpPr>
        <p:spPr>
          <a:xfrm rot="10800000" flipV="1">
            <a:off x="4649870" y="1055386"/>
            <a:ext cx="230593" cy="9998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3" name="Connector: Elbow 682">
            <a:extLst>
              <a:ext uri="{FF2B5EF4-FFF2-40B4-BE49-F238E27FC236}">
                <a16:creationId xmlns:a16="http://schemas.microsoft.com/office/drawing/2014/main" xmlns="" id="{51060F9F-A78B-4B0F-8BB2-EA5D20D496D5}"/>
              </a:ext>
            </a:extLst>
          </p:cNvPr>
          <p:cNvCxnSpPr>
            <a:stCxn id="8" idx="0"/>
            <a:endCxn id="10" idx="1"/>
          </p:cNvCxnSpPr>
          <p:nvPr/>
        </p:nvCxnSpPr>
        <p:spPr>
          <a:xfrm rot="5400000" flipH="1" flipV="1">
            <a:off x="2205799" y="1028923"/>
            <a:ext cx="796466" cy="341984"/>
          </a:xfrm>
          <a:prstGeom prst="bentConnector2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5" name="Connector: Curved 684">
            <a:extLst>
              <a:ext uri="{FF2B5EF4-FFF2-40B4-BE49-F238E27FC236}">
                <a16:creationId xmlns:a16="http://schemas.microsoft.com/office/drawing/2014/main" xmlns="" id="{81AC7D64-199F-4545-B3FF-B305A1D1DB23}"/>
              </a:ext>
            </a:extLst>
          </p:cNvPr>
          <p:cNvCxnSpPr/>
          <p:nvPr/>
        </p:nvCxnSpPr>
        <p:spPr>
          <a:xfrm rot="16200000" flipV="1">
            <a:off x="2307911" y="1326331"/>
            <a:ext cx="145222" cy="99155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7" name="Connector: Elbow 686">
            <a:extLst>
              <a:ext uri="{FF2B5EF4-FFF2-40B4-BE49-F238E27FC236}">
                <a16:creationId xmlns:a16="http://schemas.microsoft.com/office/drawing/2014/main" xmlns="" id="{6494F0F8-9C83-4C6F-9365-B951F9FE216D}"/>
              </a:ext>
            </a:extLst>
          </p:cNvPr>
          <p:cNvCxnSpPr>
            <a:cxnSpLocks/>
          </p:cNvCxnSpPr>
          <p:nvPr/>
        </p:nvCxnSpPr>
        <p:spPr>
          <a:xfrm rot="10800000">
            <a:off x="2997026" y="928169"/>
            <a:ext cx="1234001" cy="386425"/>
          </a:xfrm>
          <a:prstGeom prst="bentConnector3">
            <a:avLst>
              <a:gd name="adj1" fmla="val 99719"/>
            </a:avLst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4" name="Straight Connector 693">
            <a:extLst>
              <a:ext uri="{FF2B5EF4-FFF2-40B4-BE49-F238E27FC236}">
                <a16:creationId xmlns:a16="http://schemas.microsoft.com/office/drawing/2014/main" xmlns="" id="{7D3FF3B7-83C3-4F1E-B05A-C1A3C98312A4}"/>
              </a:ext>
            </a:extLst>
          </p:cNvPr>
          <p:cNvCxnSpPr/>
          <p:nvPr/>
        </p:nvCxnSpPr>
        <p:spPr>
          <a:xfrm>
            <a:off x="4224493" y="1317991"/>
            <a:ext cx="0" cy="30014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7" name="Connector: Curved 696">
            <a:extLst>
              <a:ext uri="{FF2B5EF4-FFF2-40B4-BE49-F238E27FC236}">
                <a16:creationId xmlns:a16="http://schemas.microsoft.com/office/drawing/2014/main" xmlns="" id="{A2F0A800-F844-460F-B43D-F925569BFD47}"/>
              </a:ext>
            </a:extLst>
          </p:cNvPr>
          <p:cNvCxnSpPr/>
          <p:nvPr/>
        </p:nvCxnSpPr>
        <p:spPr>
          <a:xfrm flipV="1">
            <a:off x="4242571" y="1523249"/>
            <a:ext cx="109097" cy="61626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8" name="TextBox 69">
            <a:extLst>
              <a:ext uri="{FF2B5EF4-FFF2-40B4-BE49-F238E27FC236}">
                <a16:creationId xmlns:a16="http://schemas.microsoft.com/office/drawing/2014/main" xmlns="" id="{FFCEDE5D-0870-42ED-8DB6-40C698C0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0491" y="607896"/>
            <a:ext cx="1706955" cy="23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l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</a:t>
            </a:r>
            <a:r>
              <a:rPr kumimoji="0" lang="en-US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หรือรวมอำนวยการไม่น้อยกว่า </a:t>
            </a:r>
            <a:r>
              <a:rPr kumimoji="0" lang="en-US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700" name="Connector: Curved 699">
            <a:extLst>
              <a:ext uri="{FF2B5EF4-FFF2-40B4-BE49-F238E27FC236}">
                <a16:creationId xmlns:a16="http://schemas.microsoft.com/office/drawing/2014/main" xmlns="" id="{D251CE3E-F82C-47E0-8A4C-E87FB49EB33E}"/>
              </a:ext>
            </a:extLst>
          </p:cNvPr>
          <p:cNvCxnSpPr>
            <a:cxnSpLocks/>
          </p:cNvCxnSpPr>
          <p:nvPr/>
        </p:nvCxnSpPr>
        <p:spPr>
          <a:xfrm flipV="1">
            <a:off x="5758295" y="771279"/>
            <a:ext cx="132824" cy="10422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xmlns="" id="{30AB3B52-AB07-4DBE-BD94-EDD19D9B4122}"/>
              </a:ext>
            </a:extLst>
          </p:cNvPr>
          <p:cNvCxnSpPr/>
          <p:nvPr/>
        </p:nvCxnSpPr>
        <p:spPr>
          <a:xfrm flipV="1">
            <a:off x="3346946" y="3800191"/>
            <a:ext cx="141220" cy="8164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Connector: Curved 452">
            <a:extLst>
              <a:ext uri="{FF2B5EF4-FFF2-40B4-BE49-F238E27FC236}">
                <a16:creationId xmlns:a16="http://schemas.microsoft.com/office/drawing/2014/main" xmlns="" id="{3E8B5056-FED6-401D-A2FC-DC0981BE926A}"/>
              </a:ext>
            </a:extLst>
          </p:cNvPr>
          <p:cNvCxnSpPr>
            <a:cxnSpLocks/>
          </p:cNvCxnSpPr>
          <p:nvPr/>
        </p:nvCxnSpPr>
        <p:spPr>
          <a:xfrm rot="10800000" flipV="1">
            <a:off x="2074298" y="4949039"/>
            <a:ext cx="368398" cy="8788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Slide Number Placeholder 7">
            <a:extLst>
              <a:ext uri="{FF2B5EF4-FFF2-40B4-BE49-F238E27FC236}">
                <a16:creationId xmlns:a16="http://schemas.microsoft.com/office/drawing/2014/main" xmlns="" id="{E8385236-447E-48F2-8D07-159330646872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FFFFFF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xmlns="" id="{5B033CAB-02FC-43B9-A476-6D15C9587EE3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xmlns="" id="{45E9EF17-86D7-421B-B1CB-6C1CB8BD220B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xmlns="" id="{5D652182-6A63-4350-AF53-BBA289341C9C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xmlns="" id="{BE8BE3D9-70AC-4058-973B-4358B60BB0CC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xmlns="" id="{AB271390-1391-4E40-93EB-88FBA331D87E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xmlns="" id="{4001D2F8-C941-4AA8-8A00-A1AA42EAA213}"/>
              </a:ext>
            </a:extLst>
          </p:cNvPr>
          <p:cNvCxnSpPr>
            <a:cxnSpLocks/>
            <a:stCxn id="9" idx="1"/>
            <a:endCxn id="8" idx="2"/>
          </p:cNvCxnSpPr>
          <p:nvPr/>
        </p:nvCxnSpPr>
        <p:spPr>
          <a:xfrm rot="10800000">
            <a:off x="2433040" y="1854372"/>
            <a:ext cx="1453176" cy="587370"/>
          </a:xfrm>
          <a:prstGeom prst="bentConnector2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nector: Curved 257">
            <a:extLst>
              <a:ext uri="{FF2B5EF4-FFF2-40B4-BE49-F238E27FC236}">
                <a16:creationId xmlns:a16="http://schemas.microsoft.com/office/drawing/2014/main" xmlns="" id="{766B5D55-2E23-4BED-B92E-7E2F8A18599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325018" y="3157411"/>
            <a:ext cx="248897" cy="27619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Rectangle 260">
            <a:extLst>
              <a:ext uri="{FF2B5EF4-FFF2-40B4-BE49-F238E27FC236}">
                <a16:creationId xmlns:a16="http://schemas.microsoft.com/office/drawing/2014/main" xmlns="" id="{20D591EB-77F5-4492-B880-A25EDE73C724}"/>
              </a:ext>
            </a:extLst>
          </p:cNvPr>
          <p:cNvSpPr/>
          <p:nvPr/>
        </p:nvSpPr>
        <p:spPr>
          <a:xfrm>
            <a:off x="515314" y="2761198"/>
            <a:ext cx="986014" cy="7114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(มีผลงานและประสบการณ์ในสาขาความเชี่ยวชาญ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cxnSp>
        <p:nvCxnSpPr>
          <p:cNvPr id="462" name="Connector: Curved 461">
            <a:extLst>
              <a:ext uri="{FF2B5EF4-FFF2-40B4-BE49-F238E27FC236}">
                <a16:creationId xmlns:a16="http://schemas.microsoft.com/office/drawing/2014/main" xmlns="" id="{4648DB60-71E1-4B16-8E67-21164371A8D7}"/>
              </a:ext>
            </a:extLst>
          </p:cNvPr>
          <p:cNvCxnSpPr>
            <a:cxnSpLocks/>
          </p:cNvCxnSpPr>
          <p:nvPr/>
        </p:nvCxnSpPr>
        <p:spPr>
          <a:xfrm rot="10800000" flipV="1">
            <a:off x="3887807" y="2172543"/>
            <a:ext cx="197011" cy="8632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xmlns="" id="{D9100C1C-7D6D-4255-9A39-E7DF9787E3DE}"/>
              </a:ext>
            </a:extLst>
          </p:cNvPr>
          <p:cNvCxnSpPr>
            <a:cxnSpLocks/>
          </p:cNvCxnSpPr>
          <p:nvPr/>
        </p:nvCxnSpPr>
        <p:spPr>
          <a:xfrm flipV="1">
            <a:off x="1384588" y="1794141"/>
            <a:ext cx="2083" cy="2428288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7" name="Connector: Curved 466">
            <a:extLst>
              <a:ext uri="{FF2B5EF4-FFF2-40B4-BE49-F238E27FC236}">
                <a16:creationId xmlns:a16="http://schemas.microsoft.com/office/drawing/2014/main" xmlns="" id="{A43C44F9-46E9-4C3A-BDC3-C8BC34C16E5D}"/>
              </a:ext>
            </a:extLst>
          </p:cNvPr>
          <p:cNvCxnSpPr>
            <a:cxnSpLocks/>
          </p:cNvCxnSpPr>
          <p:nvPr/>
        </p:nvCxnSpPr>
        <p:spPr>
          <a:xfrm rot="10800000">
            <a:off x="2713085" y="2340898"/>
            <a:ext cx="306470" cy="106065"/>
          </a:xfrm>
          <a:prstGeom prst="curvedConnector3">
            <a:avLst>
              <a:gd name="adj1" fmla="val 70202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Connector: Curved 471">
            <a:extLst>
              <a:ext uri="{FF2B5EF4-FFF2-40B4-BE49-F238E27FC236}">
                <a16:creationId xmlns:a16="http://schemas.microsoft.com/office/drawing/2014/main" xmlns="" id="{8846C3A1-808B-45A7-809C-BF0E322AAAB2}"/>
              </a:ext>
            </a:extLst>
          </p:cNvPr>
          <p:cNvCxnSpPr/>
          <p:nvPr/>
        </p:nvCxnSpPr>
        <p:spPr>
          <a:xfrm rot="16200000" flipV="1">
            <a:off x="1220313" y="3350942"/>
            <a:ext cx="161908" cy="142676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xmlns="" id="{8AC64430-9503-429D-881F-4C481B97BD9C}"/>
              </a:ext>
            </a:extLst>
          </p:cNvPr>
          <p:cNvCxnSpPr>
            <a:cxnSpLocks/>
          </p:cNvCxnSpPr>
          <p:nvPr/>
        </p:nvCxnSpPr>
        <p:spPr>
          <a:xfrm>
            <a:off x="1153731" y="1675961"/>
            <a:ext cx="493322" cy="0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>
            <a:extLst>
              <a:ext uri="{FF2B5EF4-FFF2-40B4-BE49-F238E27FC236}">
                <a16:creationId xmlns:a16="http://schemas.microsoft.com/office/drawing/2014/main" xmlns="" id="{B6815584-08EE-4F06-9EB8-88E7ADFACE09}"/>
              </a:ext>
            </a:extLst>
          </p:cNvPr>
          <p:cNvCxnSpPr>
            <a:cxnSpLocks/>
          </p:cNvCxnSpPr>
          <p:nvPr/>
        </p:nvCxnSpPr>
        <p:spPr>
          <a:xfrm flipV="1">
            <a:off x="1159467" y="1668864"/>
            <a:ext cx="0" cy="1195297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9" name="Connector: Elbow 498">
            <a:extLst>
              <a:ext uri="{FF2B5EF4-FFF2-40B4-BE49-F238E27FC236}">
                <a16:creationId xmlns:a16="http://schemas.microsoft.com/office/drawing/2014/main" xmlns="" id="{01697F6A-4FE7-4565-822C-54839A072706}"/>
              </a:ext>
            </a:extLst>
          </p:cNvPr>
          <p:cNvCxnSpPr>
            <a:cxnSpLocks/>
          </p:cNvCxnSpPr>
          <p:nvPr/>
        </p:nvCxnSpPr>
        <p:spPr>
          <a:xfrm rot="10800000">
            <a:off x="1152710" y="2864161"/>
            <a:ext cx="895932" cy="195151"/>
          </a:xfrm>
          <a:prstGeom prst="bentConnector3">
            <a:avLst>
              <a:gd name="adj1" fmla="val 493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Connector: Curved 522">
            <a:extLst>
              <a:ext uri="{FF2B5EF4-FFF2-40B4-BE49-F238E27FC236}">
                <a16:creationId xmlns:a16="http://schemas.microsoft.com/office/drawing/2014/main" xmlns="" id="{EAF33940-D54D-4B65-A170-79A888753D1B}"/>
              </a:ext>
            </a:extLst>
          </p:cNvPr>
          <p:cNvCxnSpPr>
            <a:cxnSpLocks/>
          </p:cNvCxnSpPr>
          <p:nvPr/>
        </p:nvCxnSpPr>
        <p:spPr>
          <a:xfrm rot="10800000">
            <a:off x="988593" y="2215707"/>
            <a:ext cx="147967" cy="12458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Connector: Elbow 529">
            <a:extLst>
              <a:ext uri="{FF2B5EF4-FFF2-40B4-BE49-F238E27FC236}">
                <a16:creationId xmlns:a16="http://schemas.microsoft.com/office/drawing/2014/main" xmlns="" id="{0B942630-E722-40C6-9226-66DDD003A387}"/>
              </a:ext>
            </a:extLst>
          </p:cNvPr>
          <p:cNvCxnSpPr>
            <a:cxnSpLocks/>
          </p:cNvCxnSpPr>
          <p:nvPr/>
        </p:nvCxnSpPr>
        <p:spPr>
          <a:xfrm rot="10800000">
            <a:off x="1946629" y="1875739"/>
            <a:ext cx="2450333" cy="784518"/>
          </a:xfrm>
          <a:prstGeom prst="bentConnector3">
            <a:avLst>
              <a:gd name="adj1" fmla="val 100128"/>
            </a:avLst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6" name="Straight Connector 545">
            <a:extLst>
              <a:ext uri="{FF2B5EF4-FFF2-40B4-BE49-F238E27FC236}">
                <a16:creationId xmlns:a16="http://schemas.microsoft.com/office/drawing/2014/main" xmlns="" id="{8CC1B389-0C61-4EC8-8A35-EEF58B9919AE}"/>
              </a:ext>
            </a:extLst>
          </p:cNvPr>
          <p:cNvCxnSpPr/>
          <p:nvPr/>
        </p:nvCxnSpPr>
        <p:spPr>
          <a:xfrm>
            <a:off x="4396962" y="2656939"/>
            <a:ext cx="0" cy="41938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Connector: Curved 547">
            <a:extLst>
              <a:ext uri="{FF2B5EF4-FFF2-40B4-BE49-F238E27FC236}">
                <a16:creationId xmlns:a16="http://schemas.microsoft.com/office/drawing/2014/main" xmlns="" id="{4A326A53-8371-4394-A250-01AEF2B2BCD7}"/>
              </a:ext>
            </a:extLst>
          </p:cNvPr>
          <p:cNvCxnSpPr/>
          <p:nvPr/>
        </p:nvCxnSpPr>
        <p:spPr>
          <a:xfrm rot="16200000" flipV="1">
            <a:off x="2096374" y="2557041"/>
            <a:ext cx="129716" cy="70079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>
            <a:extLst>
              <a:ext uri="{FF2B5EF4-FFF2-40B4-BE49-F238E27FC236}">
                <a16:creationId xmlns:a16="http://schemas.microsoft.com/office/drawing/2014/main" xmlns="" id="{96C60602-5BD9-42C6-B451-563AD7898405}"/>
              </a:ext>
            </a:extLst>
          </p:cNvPr>
          <p:cNvCxnSpPr>
            <a:cxnSpLocks/>
          </p:cNvCxnSpPr>
          <p:nvPr/>
        </p:nvCxnSpPr>
        <p:spPr>
          <a:xfrm flipV="1">
            <a:off x="2257685" y="3304548"/>
            <a:ext cx="0" cy="1552199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14">
            <a:extLst>
              <a:ext uri="{FF2B5EF4-FFF2-40B4-BE49-F238E27FC236}">
                <a16:creationId xmlns:a16="http://schemas.microsoft.com/office/drawing/2014/main" xmlns="" id="{77267DCA-A223-418E-9099-6FD6213C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777" y="4008327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นักวิชาการชำนาญการพิเศษ</a:t>
            </a:r>
            <a:b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  (ภายใต้กลุ่ม)</a:t>
            </a:r>
          </a:p>
        </p:txBody>
      </p: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xmlns="" id="{672EEDBF-FE1F-488F-B4CA-2DDCA3413D79}"/>
              </a:ext>
            </a:extLst>
          </p:cNvPr>
          <p:cNvCxnSpPr/>
          <p:nvPr/>
        </p:nvCxnSpPr>
        <p:spPr>
          <a:xfrm rot="16200000" flipV="1">
            <a:off x="2118046" y="3912800"/>
            <a:ext cx="136188" cy="119896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">
            <a:extLst>
              <a:ext uri="{FF2B5EF4-FFF2-40B4-BE49-F238E27FC236}">
                <a16:creationId xmlns:a16="http://schemas.microsoft.com/office/drawing/2014/main" xmlns="" id="{0BD176C4-31A9-4DDF-BC96-02E4DF8ED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5938" y="15842"/>
            <a:ext cx="413852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แผนผังทางก้าวหน้าในสายอาชีพ </a:t>
            </a:r>
            <a:r>
              <a:rPr kumimoji="0" lang="en-US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(Career Chart) </a:t>
            </a: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/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ของข้าราชการกรมส่งเสริมการเกษตร ตำแหน่งประเภทวิชาการ</a:t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ตามประกาศ </a:t>
            </a:r>
            <a:r>
              <a:rPr kumimoji="0" lang="th-TH" altLang="th-TH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อ.ก.พ</a:t>
            </a: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. กรมส่งเสริมการเกษตร ลงวันที่ 30 มีนาคม 2565</a:t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และที่แก้ไขเพิ่มเติม</a:t>
            </a:r>
          </a:p>
        </p:txBody>
      </p:sp>
    </p:spTree>
    <p:extLst>
      <p:ext uri="{BB962C8B-B14F-4D97-AF65-F5344CB8AC3E}">
        <p14:creationId xmlns:p14="http://schemas.microsoft.com/office/powerpoint/2010/main" val="311081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304E83-A4F0-49C5-BB01-F5773509A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ตำแหน่งในเส้นทางก้าวหน้า</a:t>
            </a:r>
            <a:endParaRPr lang="en-US"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D4ACC9E-A54A-477D-8D02-91D2EF3EE8EB}"/>
              </a:ext>
            </a:extLst>
          </p:cNvPr>
          <p:cNvSpPr/>
          <p:nvPr/>
        </p:nvSpPr>
        <p:spPr>
          <a:xfrm>
            <a:off x="9772299" y="6371351"/>
            <a:ext cx="1987701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E5CE3FA-811C-4514-8DA2-0E3DA03E4370}"/>
              </a:ext>
            </a:extLst>
          </p:cNvPr>
          <p:cNvSpPr/>
          <p:nvPr/>
        </p:nvSpPr>
        <p:spPr>
          <a:xfrm>
            <a:off x="9824707" y="6259077"/>
            <a:ext cx="1905268" cy="358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25C6E3">
                    <a:lumMod val="75000"/>
                  </a:srgbClr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กองการเจ้าหน้าที่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7814FC73-BF51-4AE0-A1E2-463F7E145A7C}"/>
              </a:ext>
            </a:extLst>
          </p:cNvPr>
          <p:cNvSpPr/>
          <p:nvPr/>
        </p:nvSpPr>
        <p:spPr>
          <a:xfrm>
            <a:off x="9849122" y="6558274"/>
            <a:ext cx="1863930" cy="2450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1" i="0" u="none" strike="noStrike" kern="1200" cap="none" spc="0" normalizeH="0" baseline="0" noProof="0" dirty="0">
                <a:ln>
                  <a:noFill/>
                </a:ln>
                <a:solidFill>
                  <a:srgbClr val="25C6E3">
                    <a:lumMod val="75000"/>
                  </a:srgbClr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กลุ่มพัฒนาระบบงานและอัตรากำลัง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0CE26265-C94A-482D-BD14-D2B1A321EF90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F271387B-34D2-4BE2-9CF8-6CFCB9683568}"/>
              </a:ext>
            </a:extLst>
          </p:cNvPr>
          <p:cNvSpPr/>
          <p:nvPr/>
        </p:nvSpPr>
        <p:spPr>
          <a:xfrm>
            <a:off x="6203576" y="1898159"/>
            <a:ext cx="2223248" cy="4157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xmlns="" id="{C7F5F543-1080-40C8-938A-8564E35BFC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41052" y="2025175"/>
            <a:ext cx="5090064" cy="3379036"/>
          </a:xfrm>
        </p:spPr>
        <p:txBody>
          <a:bodyPr/>
          <a:lstStyle/>
          <a:p>
            <a:pPr marL="0" indent="0" algn="thaiDist">
              <a:spcBef>
                <a:spcPts val="0"/>
              </a:spcBef>
              <a:buNone/>
            </a:pPr>
            <a:r>
              <a:rPr lang="th-TH" sz="1600" dirty="0" smtClean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ปัจจุบัน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ดำรงตำแหน่งใดตำแหน่งหนึ่ง ดังต่อไปนี้  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 </a:t>
            </a:r>
            <a:r>
              <a:rPr lang="th-TH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</a:t>
            </a:r>
            <a:r>
              <a:rPr lang="en-US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(1) </a:t>
            </a:r>
            <a:r>
              <a:rPr lang="th-TH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ดำรงตำแหน่งประเภทวิชาการ ระดับชำนาญการพิเศษ ภายใต้กลุ่ม</a:t>
            </a:r>
            <a:r>
              <a:rPr lang="en-US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/</a:t>
            </a:r>
            <a:r>
              <a:rPr lang="th-TH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ศูนย์ในหน่วยงานส่วนกลาง มาแล้วไม่น้อยกว่า </a:t>
            </a:r>
            <a:r>
              <a:rPr lang="en-US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1 </a:t>
            </a:r>
            <a:r>
              <a:rPr lang="th-TH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ปี 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  (</a:t>
            </a:r>
            <a:r>
              <a:rPr lang="en-US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2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) ดำรงตําแหน่งประเภทวิชาการ ระดับชํานาญการพิเศษ ภายใต้</a:t>
            </a:r>
            <a:r>
              <a:rPr lang="th-TH" sz="1600" dirty="0" err="1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สํานักงา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นเกษตร</a:t>
            </a:r>
            <a:r>
              <a:rPr lang="th-TH" sz="1600" dirty="0" err="1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อําเภอ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มาแล้วไม่น้อยกว่า </a:t>
            </a:r>
            <a:r>
              <a:rPr lang="en-US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1 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ปี 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  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(</a:t>
            </a:r>
            <a:r>
              <a:rPr lang="en-US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3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) ดำรงตำแหน่งหัวหน้ากลุ่ม (ประเภทวิชาการ ระดับชํานาญการ) มาแล้วไม่น้อยกว่า                              ๑ ปี  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 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(</a:t>
            </a:r>
            <a:r>
              <a:rPr lang="en-US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4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) ดำรงตำแหน่งเกษตร</a:t>
            </a:r>
            <a:r>
              <a:rPr lang="th-TH" sz="1600" dirty="0" err="1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อําเภอ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(ประเภทวิชาการ ระดับชํานาญการ) มาแล้วไม่น้อยกว่า    ๑ ปี  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  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(</a:t>
            </a:r>
            <a:r>
              <a:rPr lang="en-US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5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) ดำรงตําแหน่งประเภทวิชาการ ระดับชำนาญการ มาแล้วไม่น้อยกว่า 7 ปี                      </a:t>
            </a:r>
            <a:r>
              <a:rPr lang="th-TH" sz="1600" dirty="0"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และ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มีประสบการณ์ในงานที่หลากหลายไม่น้อยกว่า 2 ต่าง</a:t>
            </a:r>
          </a:p>
          <a:p>
            <a:pPr marL="0" indent="0" algn="thaiDist">
              <a:spcBef>
                <a:spcPts val="0"/>
              </a:spcBef>
              <a:buNone/>
            </a:pPr>
            <a:endParaRPr lang="en-US" sz="600" dirty="0">
              <a:effectLst/>
              <a:latin typeface="TH SarabunIT๙" panose="020B0500040200020003" pitchFamily="34" charset="-34"/>
              <a:ea typeface="Arial Unicode MS"/>
              <a:cs typeface="TH SarabunIT๙" panose="020B0500040200020003" pitchFamily="34" charset="-34"/>
            </a:endParaRPr>
          </a:p>
          <a:p>
            <a:pPr marL="0" indent="0" algn="thaiDist">
              <a:buNone/>
            </a:pP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13.</a:t>
            </a:r>
            <a:r>
              <a:rPr lang="en-US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2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มีคุณสมบัติเฉพาะ</a:t>
            </a:r>
            <a:r>
              <a:rPr lang="th-TH" sz="1600" dirty="0" err="1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สําหรับ</a:t>
            </a:r>
            <a:r>
              <a:rPr lang="th-TH" sz="1600" dirty="0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ตําแหน่งตามที่ ก.พ. </a:t>
            </a:r>
            <a:r>
              <a:rPr lang="th-TH" sz="1600" dirty="0" err="1">
                <a:effectLst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กําหนด</a:t>
            </a:r>
            <a:endParaRPr lang="th-TH" sz="1600" dirty="0">
              <a:effectLst/>
              <a:latin typeface="TH SarabunIT๙" panose="020B0500040200020003" pitchFamily="34" charset="-34"/>
              <a:ea typeface="Arial Unicode MS"/>
              <a:cs typeface="TH SarabunIT๙" panose="020B0500040200020003" pitchFamily="34" charset="-34"/>
            </a:endParaRPr>
          </a:p>
          <a:p>
            <a:pPr marL="0" indent="0" algn="thaiDist">
              <a:buNone/>
            </a:pPr>
            <a:endParaRPr lang="th-TH" sz="1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8290073-F6A2-4434-995C-DEE0909F6AA3}"/>
              </a:ext>
            </a:extLst>
          </p:cNvPr>
          <p:cNvSpPr/>
          <p:nvPr/>
        </p:nvSpPr>
        <p:spPr>
          <a:xfrm>
            <a:off x="388471" y="2014071"/>
            <a:ext cx="2127623" cy="2998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AB259A0-0017-492F-A0DC-4B70C7052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3136" y="1538159"/>
            <a:ext cx="5472000" cy="360000"/>
          </a:xfrm>
        </p:spPr>
        <p:txBody>
          <a:bodyPr>
            <a:normAutofit fontScale="77500" lnSpcReduction="20000"/>
          </a:bodyPr>
          <a:lstStyle/>
          <a:p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เดิม</a:t>
            </a:r>
            <a:endParaRPr lang="en-US"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xmlns="" id="{BCE56EBC-D670-4600-835E-68232CF45EA7}"/>
              </a:ext>
            </a:extLst>
          </p:cNvPr>
          <p:cNvSpPr txBox="1">
            <a:spLocks/>
          </p:cNvSpPr>
          <p:nvPr/>
        </p:nvSpPr>
        <p:spPr>
          <a:xfrm>
            <a:off x="684104" y="2112364"/>
            <a:ext cx="5090064" cy="33790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6700" indent="-2667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ปัจจุบันดำรงตำแหน่งใดตำแหน่งหนึ่ง ดังต่อไปนี้  </a:t>
            </a:r>
          </a:p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(1) ดำรงตําแหน่งประเภทวิชาการ ระดับชํานาญการพิเศษ ภายใต้</a:t>
            </a:r>
            <a:r>
              <a:rPr kumimoji="0" lang="th-TH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สํานักงา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นเกษตร</a:t>
            </a:r>
            <a:r>
              <a:rPr kumimoji="0" lang="th-TH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อําเภอ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</a:t>
            </a:r>
          </a:p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(2) ดำรงตำแหน่งเกษตร</a:t>
            </a:r>
            <a:r>
              <a:rPr kumimoji="0" lang="th-TH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อําเภอ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(ประเภทวิชาการ ระดับชํานาญการ) มาแล้ว                   ไม่น้อยกว่า ๑ ปี  </a:t>
            </a:r>
          </a:p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 (3) ดำรงตำแหน่งเกษตรอำเภอ (ประเภทวิชาการ ระดับชำนาญการ) และนับรวมการดำรงตำแหน่งประเภทวิชาการ ระดับชํานาญการ รวมกันไม่น้อยกว่า 7 ปี</a:t>
            </a:r>
          </a:p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        (4) ดำรงตําแหน่งประเภทวิชาการ ระดับชํานาญการ มาแล้วไม่น้อยกว่า ๗ ปี </a:t>
            </a:r>
          </a:p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12.2 เงินเดือนไม่ต่ำกว่า ๒๘,000 บาท</a:t>
            </a:r>
          </a:p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12.3 ผ่านการอบรมหลักสูตรนักบริหารการพัฒนาการเกษตรและสหกรณ์ระดับกลาง (นบก.) ของกระทรวงเกษตรและสหกรณ์ หรือหลักสูตรนักบริหารส่งเสริมการเกษตร (</a:t>
            </a:r>
            <a:r>
              <a:rPr kumimoji="0" lang="th-TH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นส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ก.) หรือหลักสูตร                    นักบริหารส่งเสริมการเกษตรระดับอำเภอ (</a:t>
            </a:r>
            <a:r>
              <a:rPr kumimoji="0" lang="th-TH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นส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อ.) หรือหลักสูตรเทียบเท่าหรือสูงกว่า ทั้งนี้ ให้อยู่ในดุลพินิจของคณะกรรมการคัดเลือกที่ อ.ก.พ.กรมส่งเสริมการเกษตรแต่งตั้ง </a:t>
            </a:r>
          </a:p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12.4 มีคุณสมบัติเฉพาะ</a:t>
            </a:r>
            <a:r>
              <a:rPr kumimoji="0" lang="th-TH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สําหรับ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ตําแหน่งตามที่ ก.พ. </a:t>
            </a:r>
            <a:r>
              <a:rPr kumimoji="0" lang="th-TH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H SarabunIT๙" panose="020B0500040200020003" pitchFamily="34" charset="-34"/>
                <a:ea typeface="Arial Unicode MS"/>
                <a:cs typeface="TH SarabunIT๙" panose="020B0500040200020003" pitchFamily="34" charset="-34"/>
              </a:rPr>
              <a:t>กําหนด</a:t>
            </a:r>
            <a:endParaRPr kumimoji="0" lang="th-TH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H SarabunIT๙" panose="020B0500040200020003" pitchFamily="34" charset="-34"/>
              <a:ea typeface="Arial Unicode MS"/>
              <a:cs typeface="TH SarabunIT๙" panose="020B0500040200020003" pitchFamily="34" charset="-34"/>
            </a:endParaRPr>
          </a:p>
          <a:p>
            <a:pPr marL="0" marR="0" lvl="0" indent="0" algn="thaiDi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th-TH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H SarabunIT๙" panose="020B0500040200020003" pitchFamily="34" charset="-34"/>
              <a:ea typeface="Arial Unicode MS"/>
              <a:cs typeface="TH SarabunIT๙" panose="020B0500040200020003" pitchFamily="34" charset="-34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E6F0E095-EE7E-441E-9EF0-5D182B09C9D1}"/>
              </a:ext>
            </a:extLst>
          </p:cNvPr>
          <p:cNvCxnSpPr>
            <a:cxnSpLocks/>
          </p:cNvCxnSpPr>
          <p:nvPr/>
        </p:nvCxnSpPr>
        <p:spPr>
          <a:xfrm>
            <a:off x="6157095" y="1513689"/>
            <a:ext cx="0" cy="4526022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B237D1CA-B91A-410E-A968-D017BBE99F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1052" y="1472365"/>
            <a:ext cx="5472000" cy="358775"/>
          </a:xfrm>
        </p:spPr>
        <p:txBody>
          <a:bodyPr>
            <a:normAutofit fontScale="77500" lnSpcReduction="20000"/>
          </a:bodyPr>
          <a:lstStyle/>
          <a:p>
            <a:r>
              <a:rPr lang="th-TH" sz="3200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ใหม่</a:t>
            </a:r>
            <a:endParaRPr lang="en-US" sz="3200" dirty="0">
              <a:solidFill>
                <a:srgbClr val="FF000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xmlns="" id="{F8E9C38A-7FA2-4FE6-91DA-FFA1FE2B78DC}"/>
              </a:ext>
            </a:extLst>
          </p:cNvPr>
          <p:cNvSpPr txBox="1">
            <a:spLocks/>
          </p:cNvSpPr>
          <p:nvPr/>
        </p:nvSpPr>
        <p:spPr>
          <a:xfrm>
            <a:off x="2939350" y="892798"/>
            <a:ext cx="11339513" cy="3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66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29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096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76325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เกษตร</a:t>
            </a:r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อำเภอ (ประเภทวิชาการ ระดับชำนาญการพิเศษ)</a:t>
            </a:r>
            <a:r>
              <a:rPr lang="th-TH" sz="2800" dirty="0"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/>
            </a:r>
            <a:br>
              <a:rPr lang="th-TH" sz="2800" dirty="0"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</a:br>
            <a:r>
              <a:rPr lang="th-TH" sz="2800" dirty="0"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     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xmlns="" id="{C356C82A-FE5F-4937-947D-4CB7FFF6B68D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 smtClean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30</a:t>
            </a:r>
            <a:endParaRPr lang="en-US" sz="2000" b="0" dirty="0">
              <a:solidFill>
                <a:schemeClr val="bg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1103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Rectangle 254">
            <a:extLst>
              <a:ext uri="{FF2B5EF4-FFF2-40B4-BE49-F238E27FC236}">
                <a16:creationId xmlns:a16="http://schemas.microsoft.com/office/drawing/2014/main" xmlns="" id="{AFF928D9-08C1-4016-B210-FA4B148747BA}"/>
              </a:ext>
            </a:extLst>
          </p:cNvPr>
          <p:cNvSpPr/>
          <p:nvPr/>
        </p:nvSpPr>
        <p:spPr>
          <a:xfrm>
            <a:off x="8654041" y="3631844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และประสบการณ์ </a:t>
            </a:r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xmlns="" id="{903B3086-FABF-4512-B89A-EC8420CFC5A1}"/>
              </a:ext>
            </a:extLst>
          </p:cNvPr>
          <p:cNvSpPr/>
          <p:nvPr/>
        </p:nvSpPr>
        <p:spPr>
          <a:xfrm>
            <a:off x="3705050" y="3798497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และประสบการณ์ </a:t>
            </a:r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645" name="Rectangle 644">
            <a:extLst>
              <a:ext uri="{FF2B5EF4-FFF2-40B4-BE49-F238E27FC236}">
                <a16:creationId xmlns:a16="http://schemas.microsoft.com/office/drawing/2014/main" xmlns="" id="{EE60F8E3-8DBA-4DD5-BF48-4F15D449342F}"/>
              </a:ext>
            </a:extLst>
          </p:cNvPr>
          <p:cNvSpPr/>
          <p:nvPr/>
        </p:nvSpPr>
        <p:spPr>
          <a:xfrm>
            <a:off x="1103631" y="2463572"/>
            <a:ext cx="1226969" cy="1034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และประสบการณ์ </a:t>
            </a:r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636" name="Rectangle 635">
            <a:extLst>
              <a:ext uri="{FF2B5EF4-FFF2-40B4-BE49-F238E27FC236}">
                <a16:creationId xmlns:a16="http://schemas.microsoft.com/office/drawing/2014/main" xmlns="" id="{199A91D6-DCFE-4E53-A289-F962074825F4}"/>
              </a:ext>
            </a:extLst>
          </p:cNvPr>
          <p:cNvSpPr/>
          <p:nvPr/>
        </p:nvSpPr>
        <p:spPr>
          <a:xfrm>
            <a:off x="7656497" y="2408937"/>
            <a:ext cx="821938" cy="118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</a:t>
            </a:r>
            <a:endParaRPr lang="th-TH" sz="912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2867D369-73A7-4897-858A-8A50CF06BEDA}"/>
              </a:ext>
            </a:extLst>
          </p:cNvPr>
          <p:cNvSpPr/>
          <p:nvPr/>
        </p:nvSpPr>
        <p:spPr>
          <a:xfrm>
            <a:off x="8769364" y="2563276"/>
            <a:ext cx="1215491" cy="5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539" name="Rectangle 538">
            <a:extLst>
              <a:ext uri="{FF2B5EF4-FFF2-40B4-BE49-F238E27FC236}">
                <a16:creationId xmlns:a16="http://schemas.microsoft.com/office/drawing/2014/main" xmlns="" id="{E3DE8A19-F952-43F2-B2B3-33D1F4DE0821}"/>
              </a:ext>
            </a:extLst>
          </p:cNvPr>
          <p:cNvSpPr/>
          <p:nvPr/>
        </p:nvSpPr>
        <p:spPr>
          <a:xfrm>
            <a:off x="6795380" y="1908502"/>
            <a:ext cx="328603" cy="146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xmlns="" id="{27CB3DDF-1F49-4DFD-A207-B455E32F0F41}"/>
              </a:ext>
            </a:extLst>
          </p:cNvPr>
          <p:cNvCxnSpPr>
            <a:cxnSpLocks/>
          </p:cNvCxnSpPr>
          <p:nvPr/>
        </p:nvCxnSpPr>
        <p:spPr>
          <a:xfrm>
            <a:off x="6504683" y="4480609"/>
            <a:ext cx="1850706" cy="3114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13">
            <a:extLst>
              <a:ext uri="{FF2B5EF4-FFF2-40B4-BE49-F238E27FC236}">
                <a16:creationId xmlns:a16="http://schemas.microsoft.com/office/drawing/2014/main" xmlns="" id="{DD0BC070-39B1-4133-BE0F-FBDC91139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9687" y="4252822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</a:t>
            </a:r>
          </a:p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(ส่วนกลาง)</a:t>
            </a:r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xmlns="" id="{77267DCA-A223-418E-9099-6FD6213C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42" y="3065146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นักวิชาการชำนาญการพิเศษ</a:t>
            </a:r>
            <a:b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(ภายใต้กลุ่ม)</a:t>
            </a:r>
          </a:p>
        </p:txBody>
      </p:sp>
      <p:sp>
        <p:nvSpPr>
          <p:cNvPr id="18" name="TextBox 20">
            <a:extLst>
              <a:ext uri="{FF2B5EF4-FFF2-40B4-BE49-F238E27FC236}">
                <a16:creationId xmlns:a16="http://schemas.microsoft.com/office/drawing/2014/main" xmlns="" id="{CFD5C995-453D-4FC3-B0F8-260957AB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5558" y="4252823"/>
            <a:ext cx="1491787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</a:t>
            </a:r>
          </a:p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(จังหวัด)</a:t>
            </a: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xmlns="" id="{E229DE2C-E0D2-45D3-AB39-7AAF14CCF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5808" y="2887604"/>
            <a:ext cx="1458196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นักวิชาการชำนาญการพิเศษ</a:t>
            </a:r>
          </a:p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(เกษตรตำบล)</a:t>
            </a:r>
          </a:p>
        </p:txBody>
      </p:sp>
      <p:sp>
        <p:nvSpPr>
          <p:cNvPr id="21" name="TextBox 25">
            <a:extLst>
              <a:ext uri="{FF2B5EF4-FFF2-40B4-BE49-F238E27FC236}">
                <a16:creationId xmlns:a16="http://schemas.microsoft.com/office/drawing/2014/main" xmlns="" id="{570D741F-611F-4A12-8B39-4FD7D4467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1800" y="2418786"/>
            <a:ext cx="770269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เกษตรอำเภอ</a:t>
            </a:r>
            <a:b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ชำนาญการ</a:t>
            </a:r>
          </a:p>
        </p:txBody>
      </p:sp>
      <p:sp>
        <p:nvSpPr>
          <p:cNvPr id="22" name="TextBox 26">
            <a:extLst>
              <a:ext uri="{FF2B5EF4-FFF2-40B4-BE49-F238E27FC236}">
                <a16:creationId xmlns:a16="http://schemas.microsoft.com/office/drawing/2014/main" xmlns="" id="{A5618185-BEC9-4F46-BAAC-78928B54A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1023" y="2099937"/>
            <a:ext cx="1570408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เกษตรอำเภอชำนาญการพิเศษ</a:t>
            </a:r>
          </a:p>
        </p:txBody>
      </p:sp>
      <p:sp>
        <p:nvSpPr>
          <p:cNvPr id="24" name="TextBox 20">
            <a:extLst>
              <a:ext uri="{FF2B5EF4-FFF2-40B4-BE49-F238E27FC236}">
                <a16:creationId xmlns:a16="http://schemas.microsoft.com/office/drawing/2014/main" xmlns="" id="{913A5AC3-B72C-400A-80AD-5209AA05A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0298" y="4265627"/>
            <a:ext cx="1458196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</a:t>
            </a:r>
          </a:p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(อำเภอ)</a:t>
            </a:r>
          </a:p>
        </p:txBody>
      </p:sp>
      <p:sp>
        <p:nvSpPr>
          <p:cNvPr id="25" name="TextBox 21">
            <a:extLst>
              <a:ext uri="{FF2B5EF4-FFF2-40B4-BE49-F238E27FC236}">
                <a16:creationId xmlns:a16="http://schemas.microsoft.com/office/drawing/2014/main" xmlns="" id="{151B9246-C6B1-4EAE-9262-1487C8803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7552" y="2495416"/>
            <a:ext cx="1491787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หัวหน้ากลุ่มชำนาญการ</a:t>
            </a: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xmlns="" id="{AC8A5B73-0207-4471-91D1-F29A04DF5129}"/>
              </a:ext>
            </a:extLst>
          </p:cNvPr>
          <p:cNvCxnSpPr>
            <a:cxnSpLocks/>
          </p:cNvCxnSpPr>
          <p:nvPr/>
        </p:nvCxnSpPr>
        <p:spPr>
          <a:xfrm flipV="1">
            <a:off x="9098409" y="2400407"/>
            <a:ext cx="1" cy="46134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xmlns="" id="{D0166E14-B77A-4E4D-8142-E8DE27C4A80E}"/>
              </a:ext>
            </a:extLst>
          </p:cNvPr>
          <p:cNvCxnSpPr>
            <a:cxnSpLocks/>
          </p:cNvCxnSpPr>
          <p:nvPr/>
        </p:nvCxnSpPr>
        <p:spPr>
          <a:xfrm>
            <a:off x="3278656" y="4482166"/>
            <a:ext cx="1736902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2" name="Connector: Elbow 521">
            <a:extLst>
              <a:ext uri="{FF2B5EF4-FFF2-40B4-BE49-F238E27FC236}">
                <a16:creationId xmlns:a16="http://schemas.microsoft.com/office/drawing/2014/main" xmlns="" id="{5FF2D785-40C3-47DD-B904-026809CF5762}"/>
              </a:ext>
            </a:extLst>
          </p:cNvPr>
          <p:cNvCxnSpPr>
            <a:cxnSpLocks/>
          </p:cNvCxnSpPr>
          <p:nvPr/>
        </p:nvCxnSpPr>
        <p:spPr>
          <a:xfrm flipV="1">
            <a:off x="5069338" y="2165957"/>
            <a:ext cx="3201684" cy="395479"/>
          </a:xfrm>
          <a:prstGeom prst="bentConnector3">
            <a:avLst>
              <a:gd name="adj1" fmla="val 17289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Connector: Curved 540">
            <a:extLst>
              <a:ext uri="{FF2B5EF4-FFF2-40B4-BE49-F238E27FC236}">
                <a16:creationId xmlns:a16="http://schemas.microsoft.com/office/drawing/2014/main" xmlns="" id="{7EF3DB5D-F85E-4053-8AB5-27B372E7EB07}"/>
              </a:ext>
            </a:extLst>
          </p:cNvPr>
          <p:cNvCxnSpPr>
            <a:cxnSpLocks/>
          </p:cNvCxnSpPr>
          <p:nvPr/>
        </p:nvCxnSpPr>
        <p:spPr>
          <a:xfrm rot="10800000">
            <a:off x="2232877" y="2608098"/>
            <a:ext cx="293380" cy="102998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xmlns="" id="{8B2F06BF-D7FB-441A-84ED-8203BC752A54}"/>
              </a:ext>
            </a:extLst>
          </p:cNvPr>
          <p:cNvCxnSpPr>
            <a:cxnSpLocks/>
          </p:cNvCxnSpPr>
          <p:nvPr/>
        </p:nvCxnSpPr>
        <p:spPr>
          <a:xfrm flipV="1">
            <a:off x="5070659" y="2648308"/>
            <a:ext cx="1180976" cy="6648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nector: Elbow 258">
            <a:extLst>
              <a:ext uri="{FF2B5EF4-FFF2-40B4-BE49-F238E27FC236}">
                <a16:creationId xmlns:a16="http://schemas.microsoft.com/office/drawing/2014/main" xmlns="" id="{4D63AC87-51DD-4C7B-B299-6A552538803B}"/>
              </a:ext>
            </a:extLst>
          </p:cNvPr>
          <p:cNvCxnSpPr>
            <a:cxnSpLocks/>
          </p:cNvCxnSpPr>
          <p:nvPr/>
        </p:nvCxnSpPr>
        <p:spPr>
          <a:xfrm flipV="1">
            <a:off x="7045132" y="2323301"/>
            <a:ext cx="1155812" cy="384950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0" name="Connector: Curved 679">
            <a:extLst>
              <a:ext uri="{FF2B5EF4-FFF2-40B4-BE49-F238E27FC236}">
                <a16:creationId xmlns:a16="http://schemas.microsoft.com/office/drawing/2014/main" xmlns="" id="{D2986EFB-C8FD-4CB3-9ED4-23DB54920393}"/>
              </a:ext>
            </a:extLst>
          </p:cNvPr>
          <p:cNvCxnSpPr>
            <a:cxnSpLocks/>
          </p:cNvCxnSpPr>
          <p:nvPr/>
        </p:nvCxnSpPr>
        <p:spPr>
          <a:xfrm flipV="1">
            <a:off x="3765719" y="3891194"/>
            <a:ext cx="287592" cy="14628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xmlns="" id="{05520ED1-90EB-4F7B-B349-E8005AD3816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101723" y="2688596"/>
            <a:ext cx="115321" cy="102980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xmlns="" id="{6178652B-3554-4CA7-BF38-B86651972A2E}"/>
              </a:ext>
            </a:extLst>
          </p:cNvPr>
          <p:cNvCxnSpPr>
            <a:cxnSpLocks/>
          </p:cNvCxnSpPr>
          <p:nvPr/>
        </p:nvCxnSpPr>
        <p:spPr>
          <a:xfrm>
            <a:off x="5703623" y="4685742"/>
            <a:ext cx="0" cy="49469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xmlns="" id="{4BB92DFF-342D-40AE-8A2F-A21D92C2DE6B}"/>
              </a:ext>
            </a:extLst>
          </p:cNvPr>
          <p:cNvCxnSpPr>
            <a:cxnSpLocks/>
          </p:cNvCxnSpPr>
          <p:nvPr/>
        </p:nvCxnSpPr>
        <p:spPr>
          <a:xfrm flipV="1">
            <a:off x="5703623" y="5175583"/>
            <a:ext cx="4762270" cy="1484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78726ADA-FBB8-441A-8139-42FB2F9D8935}"/>
              </a:ext>
            </a:extLst>
          </p:cNvPr>
          <p:cNvCxnSpPr>
            <a:cxnSpLocks/>
          </p:cNvCxnSpPr>
          <p:nvPr/>
        </p:nvCxnSpPr>
        <p:spPr>
          <a:xfrm flipV="1">
            <a:off x="10461695" y="2225368"/>
            <a:ext cx="34912" cy="2965063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CAF8A8B9-E00B-47F9-B8CF-A3833898ACAB}"/>
              </a:ext>
            </a:extLst>
          </p:cNvPr>
          <p:cNvCxnSpPr>
            <a:cxnSpLocks/>
          </p:cNvCxnSpPr>
          <p:nvPr/>
        </p:nvCxnSpPr>
        <p:spPr>
          <a:xfrm flipH="1" flipV="1">
            <a:off x="9849122" y="2225368"/>
            <a:ext cx="639794" cy="2579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xmlns="" id="{A319A749-13E6-482E-81F0-3CF20BDD7F09}"/>
              </a:ext>
            </a:extLst>
          </p:cNvPr>
          <p:cNvCxnSpPr>
            <a:cxnSpLocks/>
          </p:cNvCxnSpPr>
          <p:nvPr/>
        </p:nvCxnSpPr>
        <p:spPr>
          <a:xfrm>
            <a:off x="9858494" y="2370382"/>
            <a:ext cx="37488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xmlns="" id="{EC5895B2-D446-4D4C-B7C1-A62D260C7B57}"/>
              </a:ext>
            </a:extLst>
          </p:cNvPr>
          <p:cNvCxnSpPr>
            <a:cxnSpLocks/>
          </p:cNvCxnSpPr>
          <p:nvPr/>
        </p:nvCxnSpPr>
        <p:spPr>
          <a:xfrm flipV="1">
            <a:off x="10215102" y="2360010"/>
            <a:ext cx="21667" cy="2102871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xmlns="" id="{73D81691-9C9C-44F3-A01A-6E7C980B7EA2}"/>
              </a:ext>
            </a:extLst>
          </p:cNvPr>
          <p:cNvCxnSpPr>
            <a:cxnSpLocks/>
            <a:stCxn id="24" idx="3"/>
          </p:cNvCxnSpPr>
          <p:nvPr/>
        </p:nvCxnSpPr>
        <p:spPr>
          <a:xfrm flipV="1">
            <a:off x="9858494" y="4475684"/>
            <a:ext cx="365513" cy="1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Connector: Curved 458">
            <a:extLst>
              <a:ext uri="{FF2B5EF4-FFF2-40B4-BE49-F238E27FC236}">
                <a16:creationId xmlns:a16="http://schemas.microsoft.com/office/drawing/2014/main" xmlns="" id="{DB07AC6A-9CA5-41B3-9C3D-86B5B6C32CA3}"/>
              </a:ext>
            </a:extLst>
          </p:cNvPr>
          <p:cNvCxnSpPr/>
          <p:nvPr/>
        </p:nvCxnSpPr>
        <p:spPr>
          <a:xfrm rot="16200000" flipV="1">
            <a:off x="10076453" y="3765121"/>
            <a:ext cx="144326" cy="11365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8" name="Group 237">
            <a:extLst>
              <a:ext uri="{FF2B5EF4-FFF2-40B4-BE49-F238E27FC236}">
                <a16:creationId xmlns:a16="http://schemas.microsoft.com/office/drawing/2014/main" xmlns="" id="{5B033CAB-02FC-43B9-A476-6D15C9587EE3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xmlns="" id="{45E9EF17-86D7-421B-B1CB-6C1CB8BD220B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>
                <a:solidFill>
                  <a:srgbClr val="0070C0"/>
                </a:solidFill>
              </a:endParaRP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xmlns="" id="{5D652182-6A63-4350-AF53-BBA289341C9C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400" b="1" dirty="0">
                  <a:solidFill>
                    <a:schemeClr val="accent1">
                      <a:lumMod val="75000"/>
                    </a:schemeClr>
                  </a:solidFill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xmlns="" id="{BE8BE3D9-70AC-4058-973B-4358B60BB0CC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solidFill>
                    <a:schemeClr val="accent1">
                      <a:lumMod val="75000"/>
                    </a:schemeClr>
                  </a:solidFill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sp>
        <p:nvSpPr>
          <p:cNvPr id="246" name="TextBox 245">
            <a:extLst>
              <a:ext uri="{FF2B5EF4-FFF2-40B4-BE49-F238E27FC236}">
                <a16:creationId xmlns:a16="http://schemas.microsoft.com/office/drawing/2014/main" xmlns="" id="{655E0EB1-8F62-45A1-9711-9687E2FB86CD}"/>
              </a:ext>
            </a:extLst>
          </p:cNvPr>
          <p:cNvSpPr txBox="1"/>
          <p:nvPr/>
        </p:nvSpPr>
        <p:spPr>
          <a:xfrm>
            <a:off x="440390" y="318204"/>
            <a:ext cx="85721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95291">
              <a:spcBef>
                <a:spcPct val="0"/>
              </a:spcBef>
              <a:buClrTx/>
              <a:buSzTx/>
              <a:buNone/>
              <a:defRPr/>
            </a:pPr>
            <a:r>
              <a:rPr lang="th-TH" alt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ภาพแสดงเส้นทางสั่งสมประสบการณ์และผลงาน ของตำแหน่งในเส้นทางก้าวหน้า </a:t>
            </a:r>
            <a:br>
              <a:rPr lang="th-TH" alt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ตำแหน่ง เกษตรอำเภอ (ประเภทวิชาการ ระดับชำนาญการพิเศษ)</a:t>
            </a:r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xmlns="" id="{89BD36A7-C466-4F13-9F29-BC90CB531FA3}"/>
              </a:ext>
            </a:extLst>
          </p:cNvPr>
          <p:cNvSpPr/>
          <p:nvPr/>
        </p:nvSpPr>
        <p:spPr>
          <a:xfrm>
            <a:off x="544152" y="1093914"/>
            <a:ext cx="4897369" cy="729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xmlns="" id="{63032AB0-3C73-4DE5-803B-E0BF6F537BAA}"/>
              </a:ext>
            </a:extLst>
          </p:cNvPr>
          <p:cNvSpPr/>
          <p:nvPr/>
        </p:nvSpPr>
        <p:spPr>
          <a:xfrm>
            <a:off x="7037634" y="5262718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และประสบการณ์ </a:t>
            </a:r>
            <a:r>
              <a:rPr lang="en-US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912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ต่าง</a:t>
            </a:r>
          </a:p>
        </p:txBody>
      </p:sp>
      <p:cxnSp>
        <p:nvCxnSpPr>
          <p:cNvPr id="268" name="Connector: Curved 267">
            <a:extLst>
              <a:ext uri="{FF2B5EF4-FFF2-40B4-BE49-F238E27FC236}">
                <a16:creationId xmlns:a16="http://schemas.microsoft.com/office/drawing/2014/main" xmlns="" id="{B4729C15-66A7-483D-9129-F24F2FE9F320}"/>
              </a:ext>
            </a:extLst>
          </p:cNvPr>
          <p:cNvCxnSpPr>
            <a:cxnSpLocks/>
          </p:cNvCxnSpPr>
          <p:nvPr/>
        </p:nvCxnSpPr>
        <p:spPr>
          <a:xfrm>
            <a:off x="7184473" y="5268474"/>
            <a:ext cx="165458" cy="112958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xmlns="" id="{367B90BE-868C-4F2B-8789-E46FEEA482BF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1" name="Slide Number Placeholder 2">
            <a:extLst>
              <a:ext uri="{FF2B5EF4-FFF2-40B4-BE49-F238E27FC236}">
                <a16:creationId xmlns:a16="http://schemas.microsoft.com/office/drawing/2014/main" xmlns="" id="{00D936BF-EA5B-460C-A2BF-D9C932B7861B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0" dirty="0" smtClean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31</a:t>
            </a:r>
            <a:endParaRPr lang="en-US" sz="2000" b="0" dirty="0">
              <a:solidFill>
                <a:schemeClr val="bg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xmlns="" id="{8F278A35-8151-43B4-8317-C57C04EB0309}"/>
              </a:ext>
            </a:extLst>
          </p:cNvPr>
          <p:cNvCxnSpPr>
            <a:cxnSpLocks/>
          </p:cNvCxnSpPr>
          <p:nvPr/>
        </p:nvCxnSpPr>
        <p:spPr>
          <a:xfrm flipV="1">
            <a:off x="2521149" y="1815116"/>
            <a:ext cx="6238555" cy="1255346"/>
          </a:xfrm>
          <a:prstGeom prst="bentConnector3">
            <a:avLst>
              <a:gd name="adj1" fmla="val 63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DC2D9FB3-09CD-4310-8B3F-4051B5F22260}"/>
              </a:ext>
            </a:extLst>
          </p:cNvPr>
          <p:cNvCxnSpPr>
            <a:cxnSpLocks/>
          </p:cNvCxnSpPr>
          <p:nvPr/>
        </p:nvCxnSpPr>
        <p:spPr>
          <a:xfrm>
            <a:off x="8759704" y="1827920"/>
            <a:ext cx="0" cy="272017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Connector: Elbow 450">
            <a:extLst>
              <a:ext uri="{FF2B5EF4-FFF2-40B4-BE49-F238E27FC236}">
                <a16:creationId xmlns:a16="http://schemas.microsoft.com/office/drawing/2014/main" xmlns="" id="{FAF0791B-BA95-47C7-8DF7-A3063F104A91}"/>
              </a:ext>
            </a:extLst>
          </p:cNvPr>
          <p:cNvCxnSpPr>
            <a:cxnSpLocks/>
            <a:stCxn id="5" idx="0"/>
          </p:cNvCxnSpPr>
          <p:nvPr/>
        </p:nvCxnSpPr>
        <p:spPr>
          <a:xfrm rot="5400000" flipH="1" flipV="1">
            <a:off x="5157454" y="1412972"/>
            <a:ext cx="209591" cy="5470111"/>
          </a:xfrm>
          <a:prstGeom prst="bentConnector2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Connector: Curved 466">
            <a:extLst>
              <a:ext uri="{FF2B5EF4-FFF2-40B4-BE49-F238E27FC236}">
                <a16:creationId xmlns:a16="http://schemas.microsoft.com/office/drawing/2014/main" xmlns="" id="{C742E01C-B697-441E-9F54-631160578D2B}"/>
              </a:ext>
            </a:extLst>
          </p:cNvPr>
          <p:cNvCxnSpPr/>
          <p:nvPr/>
        </p:nvCxnSpPr>
        <p:spPr>
          <a:xfrm>
            <a:off x="7785339" y="2323301"/>
            <a:ext cx="164805" cy="14027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Connector: Curved 468">
            <a:extLst>
              <a:ext uri="{FF2B5EF4-FFF2-40B4-BE49-F238E27FC236}">
                <a16:creationId xmlns:a16="http://schemas.microsoft.com/office/drawing/2014/main" xmlns="" id="{79CEF592-1910-4957-BFFB-5996A4E29051}"/>
              </a:ext>
            </a:extLst>
          </p:cNvPr>
          <p:cNvCxnSpPr/>
          <p:nvPr/>
        </p:nvCxnSpPr>
        <p:spPr>
          <a:xfrm flipV="1">
            <a:off x="6533986" y="2012767"/>
            <a:ext cx="251893" cy="153189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C92A7D95-55B5-4285-B508-1FB39C264904}"/>
              </a:ext>
            </a:extLst>
          </p:cNvPr>
          <p:cNvSpPr/>
          <p:nvPr/>
        </p:nvSpPr>
        <p:spPr>
          <a:xfrm>
            <a:off x="9610455" y="5985704"/>
            <a:ext cx="1089889" cy="1561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สถานะเทียบเท่ากัน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26E8802D-CD45-4DFC-9DEF-4AF47A9148E4}"/>
              </a:ext>
            </a:extLst>
          </p:cNvPr>
          <p:cNvSpPr/>
          <p:nvPr/>
        </p:nvSpPr>
        <p:spPr>
          <a:xfrm>
            <a:off x="8682651" y="6000552"/>
            <a:ext cx="814758" cy="1440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ส่วนภูมิภาค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27596765-89A2-4C00-9266-712191D3E557}"/>
              </a:ext>
            </a:extLst>
          </p:cNvPr>
          <p:cNvSpPr/>
          <p:nvPr/>
        </p:nvSpPr>
        <p:spPr>
          <a:xfrm>
            <a:off x="7754845" y="6001028"/>
            <a:ext cx="814758" cy="1440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5291"/>
            <a:r>
              <a:rPr lang="th-TH" sz="1065" b="1" dirty="0">
                <a:solidFill>
                  <a:prstClr val="black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ส่วนกลาง</a:t>
            </a: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xmlns="" id="{F1F369D9-78F2-4FE5-9B79-77463EC9A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860" y="6001028"/>
            <a:ext cx="200097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algn="ctr" defTabSz="695291">
              <a:defRPr/>
            </a:pPr>
            <a:endParaRPr lang="th-TH" altLang="th-TH" sz="1065" b="1" dirty="0">
              <a:solidFill>
                <a:srgbClr val="44546A">
                  <a:lumMod val="50000"/>
                </a:srgbClr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8" name="TextBox 20">
            <a:extLst>
              <a:ext uri="{FF2B5EF4-FFF2-40B4-BE49-F238E27FC236}">
                <a16:creationId xmlns:a16="http://schemas.microsoft.com/office/drawing/2014/main" xmlns="" id="{28EF5F6A-BD61-41EF-923D-6E4E81670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2356" y="5979948"/>
            <a:ext cx="228590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defTabSz="695291">
              <a:spcBef>
                <a:spcPct val="0"/>
              </a:spcBef>
              <a:buClrTx/>
              <a:buSzTx/>
              <a:buNone/>
              <a:defRPr/>
            </a:pPr>
            <a:endParaRPr lang="th-TH" altLang="th-TH" sz="1065" b="1" dirty="0">
              <a:solidFill>
                <a:prstClr val="black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500CFF3B-5393-4C49-992F-81D6FEF21CEF}"/>
              </a:ext>
            </a:extLst>
          </p:cNvPr>
          <p:cNvCxnSpPr>
            <a:cxnSpLocks/>
          </p:cNvCxnSpPr>
          <p:nvPr/>
        </p:nvCxnSpPr>
        <p:spPr>
          <a:xfrm>
            <a:off x="9405542" y="6074279"/>
            <a:ext cx="316165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xmlns="" id="{8E5FE312-9C45-4003-AC80-EA01C723903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527183" y="2837591"/>
            <a:ext cx="1673168" cy="738114"/>
          </a:xfrm>
          <a:prstGeom prst="bentConnector3">
            <a:avLst>
              <a:gd name="adj1" fmla="val 76823"/>
            </a:avLst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5BF3C6BC-3ECF-4FE0-BD0A-7470BEFFC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84" y="1279116"/>
            <a:ext cx="11013627" cy="45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9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D5E4613-4510-4235-AAC6-BC9D6690BABB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pPr marL="0" marR="0" lvl="0" indent="0" algn="ctr" defTabSz="8530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2148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pPr marL="0" marR="0" lvl="0" indent="0" algn="ctr" defTabSz="85300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2148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878E868-D6C1-49D7-95B4-C0F26D45DBAB}"/>
              </a:ext>
            </a:extLst>
          </p:cNvPr>
          <p:cNvSpPr/>
          <p:nvPr/>
        </p:nvSpPr>
        <p:spPr>
          <a:xfrm>
            <a:off x="6144151" y="2039321"/>
            <a:ext cx="2471730" cy="529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530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075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90C9593-E6A6-41B5-83B6-EFC6D9BCA33A}"/>
              </a:ext>
            </a:extLst>
          </p:cNvPr>
          <p:cNvSpPr txBox="1"/>
          <p:nvPr/>
        </p:nvSpPr>
        <p:spPr>
          <a:xfrm>
            <a:off x="1200690" y="521324"/>
            <a:ext cx="78236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8530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ความเป็นมาในการจัดทำเส้นทางก้าวหน้าในสายอาชีพ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(Career Path) </a:t>
            </a:r>
            <a:endParaRPr kumimoji="0" lang="th-TH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CFCBCD9-6B85-4708-9B4E-264369C4E202}"/>
              </a:ext>
            </a:extLst>
          </p:cNvPr>
          <p:cNvSpPr/>
          <p:nvPr/>
        </p:nvSpPr>
        <p:spPr>
          <a:xfrm flipV="1">
            <a:off x="1237904" y="1371107"/>
            <a:ext cx="6683156" cy="847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530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075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5E2A917-6B23-4117-BD3D-FCBB2F936571}"/>
              </a:ext>
            </a:extLst>
          </p:cNvPr>
          <p:cNvSpPr/>
          <p:nvPr/>
        </p:nvSpPr>
        <p:spPr>
          <a:xfrm>
            <a:off x="922488" y="2082122"/>
            <a:ext cx="2043725" cy="4132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530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3075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CA53D4F-D875-4305-AD0C-E3269973F322}"/>
              </a:ext>
            </a:extLst>
          </p:cNvPr>
          <p:cNvSpPr/>
          <p:nvPr/>
        </p:nvSpPr>
        <p:spPr>
          <a:xfrm>
            <a:off x="280491" y="1952216"/>
            <a:ext cx="920199" cy="4132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7" name="Slide Number Placeholder 7">
            <a:extLst>
              <a:ext uri="{FF2B5EF4-FFF2-40B4-BE49-F238E27FC236}">
                <a16:creationId xmlns:a16="http://schemas.microsoft.com/office/drawing/2014/main" xmlns="" id="{3FB97684-4175-4F68-9774-554817EC96F5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74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FFFFFF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A0111E1-2DE7-4570-BA0E-974FE36CAD57}"/>
              </a:ext>
            </a:extLst>
          </p:cNvPr>
          <p:cNvSpPr/>
          <p:nvPr/>
        </p:nvSpPr>
        <p:spPr>
          <a:xfrm>
            <a:off x="9772299" y="6371351"/>
            <a:ext cx="1987701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692D0D0-F371-4C52-A7FD-12FD6A6C1D1B}"/>
              </a:ext>
            </a:extLst>
          </p:cNvPr>
          <p:cNvSpPr/>
          <p:nvPr/>
        </p:nvSpPr>
        <p:spPr>
          <a:xfrm>
            <a:off x="9824707" y="6259077"/>
            <a:ext cx="1905268" cy="358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25C6E3">
                    <a:lumMod val="75000"/>
                  </a:srgbClr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กองการเจ้าหน้าที่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86D63AA7-04EB-49A9-8151-9DB922F8BE1C}"/>
              </a:ext>
            </a:extLst>
          </p:cNvPr>
          <p:cNvSpPr/>
          <p:nvPr/>
        </p:nvSpPr>
        <p:spPr>
          <a:xfrm>
            <a:off x="9849122" y="6558274"/>
            <a:ext cx="1863930" cy="2450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1" i="0" u="none" strike="noStrike" kern="1200" cap="none" spc="0" normalizeH="0" baseline="0" noProof="0" dirty="0">
                <a:ln>
                  <a:noFill/>
                </a:ln>
                <a:solidFill>
                  <a:srgbClr val="25C6E3">
                    <a:lumMod val="75000"/>
                  </a:srgbClr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กลุ่มพัฒนาระบบงานและอัตรากำลัง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6033443A-51A5-415C-BFFB-F91DE0583A25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2783B6B-DFD0-471D-9F24-6A2649E8758E}"/>
              </a:ext>
            </a:extLst>
          </p:cNvPr>
          <p:cNvSpPr txBox="1"/>
          <p:nvPr/>
        </p:nvSpPr>
        <p:spPr>
          <a:xfrm>
            <a:off x="1237904" y="1642786"/>
            <a:ext cx="1055197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กรมส่งเสริมการเกษตร เริ่มใช้เส้นทางก้าวหน้าตั้งแต่ 1 ตุลาคม 2556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h-TH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ก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พ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 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ได้ออกกฎ ก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พ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ว่าด้วยการย้าย การโอน หรือการเลื่อนข้าราชการพลเรือนสามัญแต่งตั้งให้ดำรงตำแหน่งข้าราชการ</a:t>
            </a:r>
            <a:b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</a:b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พลเรือนสามัญในหรือต่างกระทรวงหรือกรม พ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ศ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 2564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สำหรับตำแหน่งประเภททั่วไป </a:t>
            </a:r>
            <a:r>
              <a:rPr kumimoji="0" lang="th-TH" sz="2400" b="1" i="0" u="none" strike="noStrike" kern="1200" cap="none" spc="-5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ตำแหน่งประเภทวิชาการ </a:t>
            </a:r>
            <a:br>
              <a:rPr kumimoji="0" lang="th-TH" sz="2400" b="1" i="0" u="none" strike="noStrike" kern="1200" cap="none" spc="-5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</a:br>
            <a:r>
              <a:rPr kumimoji="0" lang="th-TH" sz="2400" b="1" i="0" u="none" strike="noStrike" kern="1200" cap="none" spc="-5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และตำแหน่งประเภทอำนวยการ </a:t>
            </a:r>
            <a:r>
              <a:rPr kumimoji="0" lang="th-TH" sz="2400" b="1" i="0" u="none" strike="noStrike" kern="1200" cap="none" spc="-5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และได้มีหนังสือเวียนที่ออกตามกฎ ก</a:t>
            </a:r>
            <a:r>
              <a:rPr kumimoji="0" lang="en-US" sz="2400" b="1" i="0" u="none" strike="noStrike" kern="1200" cap="none" spc="-5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kumimoji="0" lang="th-TH" sz="2400" b="1" i="0" u="none" strike="noStrike" kern="1200" cap="none" spc="-5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พ</a:t>
            </a:r>
            <a:r>
              <a:rPr kumimoji="0" lang="en-US" sz="2400" b="1" i="0" u="none" strike="noStrike" kern="1200" cap="none" spc="-5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 </a:t>
            </a:r>
            <a:r>
              <a:rPr kumimoji="0" lang="th-TH" sz="2400" b="1" i="0" u="none" strike="noStrike" kern="1200" cap="none" spc="-5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รวมจำนวน </a:t>
            </a:r>
            <a:r>
              <a:rPr kumimoji="0" lang="en-US" sz="2400" b="1" i="0" u="none" strike="noStrike" kern="1200" cap="none" spc="-5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3 </a:t>
            </a:r>
            <a:r>
              <a:rPr kumimoji="0" lang="th-TH" sz="2400" b="1" i="0" u="none" strike="noStrike" kern="1200" cap="none" spc="-5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ฉบับ</a:t>
            </a:r>
            <a:r>
              <a:rPr kumimoji="0" lang="th-TH" sz="2400" b="1" i="0" u="none" strike="noStrike" kern="1200" cap="none" spc="-3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ตามประเภทตำแหน่ง </a:t>
            </a:r>
            <a:br>
              <a:rPr kumimoji="0" lang="th-TH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</a:b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เพื่อให้ส่วนราชการทราบ และถือปฏิบัติ โดยมีผลบังคับใช้ตั้งแต่วันที่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 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กันยายน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2564 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ได้แก่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IT๙" panose="020B0500040200020003" pitchFamily="34" charset="-34"/>
              <a:ea typeface="Cordia New" panose="020B0304020202020204" pitchFamily="34" charset="-34"/>
              <a:cs typeface="TH SarabunIT๙" panose="020B0500040200020003" pitchFamily="34" charset="-3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TH SarabunIT๙" panose="020B0500040200020003" pitchFamily="34" charset="-34"/>
              <a:ea typeface="Cordia New" panose="020B0304020202020204" pitchFamily="34" charset="-34"/>
              <a:cs typeface="TH SarabunIT๙" panose="020B0500040200020003" pitchFamily="34" charset="-34"/>
            </a:endParaRPr>
          </a:p>
          <a:p>
            <a:pPr marL="800100" lvl="1" indent="-342900">
              <a:buFont typeface="Wingdings" panose="05000000000000000000" pitchFamily="2" charset="2"/>
              <a:buChar char="ü"/>
              <a:defRPr/>
            </a:pP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หนังสือสำนักงาน ก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พ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 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ที่ นร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1006/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ว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13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ลงวันที่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11 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สิงหาคม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2564 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เรื่อง หลักเกณฑ์ </a:t>
            </a:r>
            <a:r>
              <a:rPr kumimoji="0" lang="th-TH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วิธีการ และเงื่อนไขการย้าย การโอน หรือการเลื่อนข้าราชการพลเรือนสามัญเพื่อแต่งตั้งให้ดำรงตำแหน่ง</a:t>
            </a:r>
            <a:r>
              <a:rPr kumimoji="0" lang="th-TH" sz="2400" b="1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ประเภททั่วไป</a:t>
            </a:r>
            <a:endParaRPr lang="en-US" sz="2400" b="1" spc="-30" dirty="0">
              <a:solidFill>
                <a:prstClr val="black"/>
              </a:solidFill>
              <a:latin typeface="TH SarabunIT๙" panose="020B0500040200020003" pitchFamily="34" charset="-34"/>
              <a:ea typeface="Cordia New" panose="020B0304020202020204" pitchFamily="34" charset="-34"/>
              <a:cs typeface="TH SarabunIT๙" panose="020B0500040200020003" pitchFamily="34" charset="-34"/>
            </a:endParaRPr>
          </a:p>
          <a:p>
            <a:pPr marL="800100" lvl="1" indent="-342900">
              <a:buFont typeface="Wingdings" panose="05000000000000000000" pitchFamily="2" charset="2"/>
              <a:buChar char="ü"/>
              <a:defRPr/>
            </a:pP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หนังสือสำนักงาน ก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พ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 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ที่ นร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1006/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ว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14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ลงวันที่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11 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สิงหาคม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2564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เรื่อง หลักเกณฑ์ วิธีการ และเงื่อนไขการย้าย การโอน หรือการเลื่อนข้าราชการพลเรือนสามัญเพื่อแต่งตั้งให้ดำรงตำแหน่ง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ประเภทวิชาการ</a:t>
            </a:r>
            <a:endParaRPr lang="en-US" sz="2400" b="1" dirty="0">
              <a:solidFill>
                <a:prstClr val="black"/>
              </a:solidFill>
              <a:latin typeface="TH SarabunIT๙" panose="020B0500040200020003" pitchFamily="34" charset="-34"/>
              <a:ea typeface="Cordia New" panose="020B0304020202020204" pitchFamily="34" charset="-34"/>
              <a:cs typeface="TH SarabunIT๙" panose="020B0500040200020003" pitchFamily="34" charset="-34"/>
            </a:endParaRPr>
          </a:p>
          <a:p>
            <a:pPr marL="800100" lvl="1" indent="-342900">
              <a:buFont typeface="Wingdings" panose="05000000000000000000" pitchFamily="2" charset="2"/>
              <a:buChar char="ü"/>
              <a:defRPr/>
            </a:pP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หนังสือสำนักงาน ก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พ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 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ที่ นร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1006/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ว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15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ลงวันที่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11 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สิงหาคม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2564</a:t>
            </a: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เรื่อง หลักเกณฑ์ วิธีการ และเงื่อนไขการย้าย การโอน หรือการเลื่อนข้าราชการพลเรือนสามัญเพื่อแต่งตั้งให้ดำรงตำแหน่ง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ประเภทอำนวยการ</a:t>
            </a:r>
          </a:p>
          <a:p>
            <a:pPr marL="0" marR="319405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62052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Cordia New" panose="020B0304020202020204" pitchFamily="34" charset="-34"/>
              <a:cs typeface="TH SarabunIT๙" panose="020B0500040200020003" pitchFamily="34" charset="-34"/>
            </a:endParaRPr>
          </a:p>
          <a:p>
            <a:pPr marL="0" marR="410210" lvl="0" indent="0" algn="thai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		</a:t>
            </a:r>
            <a:endParaRPr kumimoji="0" lang="th-TH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8239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AF2123C5-F414-4F80-8607-5E1C1A39643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E65A1E58-7493-4B62-81CF-A583B86FE35E}"/>
              </a:ext>
            </a:extLst>
          </p:cNvPr>
          <p:cNvSpPr txBox="1">
            <a:spLocks/>
          </p:cNvSpPr>
          <p:nvPr/>
        </p:nvSpPr>
        <p:spPr>
          <a:xfrm>
            <a:off x="426000" y="481139"/>
            <a:ext cx="11340000" cy="7190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spc="-1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36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คำนิยามของเส้นทาง</a:t>
            </a: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ก้าวหน้าในสายอาชีพ </a:t>
            </a:r>
            <a:r>
              <a:rPr lang="en-US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(Career Path)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3A37CC3-A1AC-467F-A522-557D6CE4855E}"/>
              </a:ext>
            </a:extLst>
          </p:cNvPr>
          <p:cNvSpPr/>
          <p:nvPr/>
        </p:nvSpPr>
        <p:spPr>
          <a:xfrm flipV="1">
            <a:off x="529084" y="1108171"/>
            <a:ext cx="7274170" cy="7359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Slide Number Placeholder 7">
            <a:extLst>
              <a:ext uri="{FF2B5EF4-FFF2-40B4-BE49-F238E27FC236}">
                <a16:creationId xmlns:a16="http://schemas.microsoft.com/office/drawing/2014/main" xmlns="" id="{66D14FA9-90D3-49D9-B516-526A59F928AE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9B51A1E-902D-48AF-9020-955120F399B6}" type="slidenum">
              <a:rPr lang="en-US" sz="2000" smtClean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pPr algn="ctr"/>
              <a:t>3</a:t>
            </a:fld>
            <a:endParaRPr lang="en-US" sz="2000" dirty="0">
              <a:solidFill>
                <a:schemeClr val="bg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683ECB74-B06F-4EA5-9FB9-897DA1D5AD6D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E8FE58AD-82CD-4775-98AF-135BBBA2DD9D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>
                <a:solidFill>
                  <a:srgbClr val="0070C0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F9F3653D-4C61-414D-B958-0F58ECC81B0A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400" b="1" dirty="0">
                  <a:solidFill>
                    <a:schemeClr val="accent1">
                      <a:lumMod val="75000"/>
                    </a:schemeClr>
                  </a:solidFill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3BBB2CDD-F1C9-44A5-B3ED-966C20B2B2CA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solidFill>
                    <a:schemeClr val="accent1">
                      <a:lumMod val="75000"/>
                    </a:schemeClr>
                  </a:solidFill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23EAF1BC-4A3B-47C3-9AFA-1551AB1CFC14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xmlns="" id="{D8BD1EAE-78FE-447B-9980-7562447DBB3C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10</a:t>
            </a:r>
            <a:endParaRPr lang="en-US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06B197E-19DD-484D-9E01-16E3CB678682}"/>
              </a:ext>
            </a:extLst>
          </p:cNvPr>
          <p:cNvSpPr txBox="1"/>
          <p:nvPr/>
        </p:nvSpPr>
        <p:spPr>
          <a:xfrm>
            <a:off x="743100" y="1385506"/>
            <a:ext cx="10705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4000" dirty="0" smtClean="0">
                <a:effectLst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             สำนักงาน ก</a:t>
            </a:r>
            <a:r>
              <a:rPr lang="en-US" sz="4000" dirty="0">
                <a:effectLst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</a:t>
            </a:r>
            <a:r>
              <a:rPr lang="th-TH" sz="4000" dirty="0">
                <a:effectLst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พ</a:t>
            </a:r>
            <a:r>
              <a:rPr lang="en-US" sz="4000" dirty="0">
                <a:effectLst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. </a:t>
            </a:r>
            <a:r>
              <a:rPr lang="th-TH" sz="4000" dirty="0">
                <a:effectLst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ได้ให้</a:t>
            </a:r>
            <a:r>
              <a:rPr kumimoji="0" lang="th-TH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cs typeface="TH SarabunIT๙" panose="020B0500040200020003" pitchFamily="34" charset="-34"/>
              </a:rPr>
              <a:t>ความหมายของ</a:t>
            </a:r>
            <a:r>
              <a:rPr kumimoji="0" lang="th-TH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เส้นทางก้าวหน้าในสายอาชีพ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(Career Path) </a:t>
            </a:r>
            <a:r>
              <a:rPr kumimoji="0" lang="th-TH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ว่าหมายถึง เส้นทางความก้าวหน้าในการปฏิบัติราชการที่จะไปสู่ตำแหน่งสำคัญของส่วนราชการ โดยมีการกำหนดและแสดงให้เห็นถึงเส้นทางการสั่งสมประสบการณ์และผลงานในแต่ละตำแหน่งที่ครองมาก่อนการเลื่อนไปดำรงตำแหน่งสำคัญ ซึ่งอาจจะเลื่อนจากตำแหน่งระดับล่างสู่ตำแหน่งที่สูงขึ้น หรือการย้ายตำแหน่งในระนาบ</a:t>
            </a: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เดียวกัน</a:t>
            </a:r>
            <a:endParaRPr kumimoji="0" lang="th-TH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Cordia New" panose="020B0304020202020204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42326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AF2123C5-F414-4F80-8607-5E1C1A39643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4</a:t>
            </a:fld>
            <a:endParaRPr lang="en-US" noProof="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E65A1E58-7493-4B62-81CF-A583B86FE35E}"/>
              </a:ext>
            </a:extLst>
          </p:cNvPr>
          <p:cNvSpPr txBox="1">
            <a:spLocks/>
          </p:cNvSpPr>
          <p:nvPr/>
        </p:nvSpPr>
        <p:spPr>
          <a:xfrm>
            <a:off x="426000" y="481140"/>
            <a:ext cx="11340000" cy="43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spc="-1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8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หลักการใน</a:t>
            </a:r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การจัดทำเส้นทางก้าวหน้าในสายอาชีพ </a:t>
            </a:r>
            <a:r>
              <a:rPr lang="en-US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(Career Path) </a:t>
            </a:r>
            <a:r>
              <a:rPr lang="th-TH" sz="2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ของข้าราชการกรมส่งเสริมการเกษตร</a:t>
            </a:r>
            <a:endParaRPr lang="en-US" sz="2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3A37CC3-A1AC-467F-A522-557D6CE4855E}"/>
              </a:ext>
            </a:extLst>
          </p:cNvPr>
          <p:cNvSpPr/>
          <p:nvPr/>
        </p:nvSpPr>
        <p:spPr>
          <a:xfrm flipV="1">
            <a:off x="529084" y="955771"/>
            <a:ext cx="7274170" cy="7359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Slide Number Placeholder 7">
            <a:extLst>
              <a:ext uri="{FF2B5EF4-FFF2-40B4-BE49-F238E27FC236}">
                <a16:creationId xmlns:a16="http://schemas.microsoft.com/office/drawing/2014/main" xmlns="" id="{66D14FA9-90D3-49D9-B516-526A59F928AE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9B51A1E-902D-48AF-9020-955120F399B6}" type="slidenum">
              <a:rPr lang="en-US" sz="2000" smtClean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pPr algn="ctr"/>
              <a:t>4</a:t>
            </a:fld>
            <a:endParaRPr lang="en-US" sz="2000" dirty="0">
              <a:solidFill>
                <a:schemeClr val="bg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683ECB74-B06F-4EA5-9FB9-897DA1D5AD6D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E8FE58AD-82CD-4775-98AF-135BBBA2DD9D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>
                <a:solidFill>
                  <a:srgbClr val="0070C0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F9F3653D-4C61-414D-B958-0F58ECC81B0A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400" b="1" dirty="0">
                  <a:solidFill>
                    <a:schemeClr val="accent1">
                      <a:lumMod val="75000"/>
                    </a:schemeClr>
                  </a:solidFill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3BBB2CDD-F1C9-44A5-B3ED-966C20B2B2CA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solidFill>
                    <a:schemeClr val="accent1">
                      <a:lumMod val="75000"/>
                    </a:schemeClr>
                  </a:solidFill>
                  <a:latin typeface="TH SarabunIT๙" panose="020B0500040200020003" pitchFamily="34" charset="-34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23EAF1BC-4A3B-47C3-9AFA-1551AB1CFC14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xmlns="" id="{D8BD1EAE-78FE-447B-9980-7562447DBB3C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10</a:t>
            </a:r>
            <a:endParaRPr lang="en-US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06B197E-19DD-484D-9E01-16E3CB678682}"/>
              </a:ext>
            </a:extLst>
          </p:cNvPr>
          <p:cNvSpPr txBox="1"/>
          <p:nvPr/>
        </p:nvSpPr>
        <p:spPr>
          <a:xfrm>
            <a:off x="743100" y="1385506"/>
            <a:ext cx="107058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          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1) </a:t>
            </a: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เป็นการวางแผนการพัฒนาเพื่อการแต่งตั้งข้าราชการให้ดำรงตำแหน่งสำคัญ โดยยึดหลักความรู้ ความสามารถ ประสบการณ์ </a:t>
            </a:r>
            <a:r>
              <a:rPr kumimoji="0" lang="th-TH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และ</a:t>
            </a: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ผลงาน เพื่อการเตรียมความพร้อมกำลังคนคุณภาพของส่วนราชการ </a:t>
            </a:r>
            <a:b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</a:br>
            <a:r>
              <a:rPr lang="en-US" dirty="0">
                <a:solidFill>
                  <a:prstClr val="black"/>
                </a:solidFill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           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2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) </a:t>
            </a: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เป็นการกำหนดเกณฑ์มาตรฐานเพื่อคัดกรองคนดีคนเก่ง โดยพิจารณาจากผลสัมฤทธิ์ที่เกิดขึ้นจากการทำงานจากประสบการณ์ในการทำงานในหน่วยงาน หรือพื้นที่ที่มีความจำเป็นสำหรับใช้เป็นประสบการณ์ในการปฏิบัติหน้าที่เมื่อจะดำรงตำแหน่งสำคัญของส่วนราชการนั้น </a:t>
            </a:r>
            <a:b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</a:b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            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3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)</a:t>
            </a: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เป็นการจูงใจให้บุคลากรในส่วนราชการเกิดการพัฒนาตนเองอย่างเป็นระบบ โดยตั้งใจปฏิบัติภารกิจที่ได้รับมอบหมายและสร้างผลงานที่เป็นที่ยอมรับ พร้อมกับเสนอตนในการสับเปลี่ยนหน้าที่เพื่อให้ได้รับประสบการณ์ในการทำงานที่หลากหลาย </a:t>
            </a:r>
            <a:b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</a:b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            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4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) </a:t>
            </a: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เป็นการส่งเสริมให้ส่วนราชการวางแผนและกำหนดหลักเกณฑ์สำหรับการแต่งตั้งข้าราชการภายในที่ดำเนินการได้สอดคล้องและตรงตามหลักเกณฑ์และวิธีการแต่งตั้งข้าราชการที่ ก.พ.กำหนด</a:t>
            </a:r>
            <a:br>
              <a:rPr kumimoji="0" lang="th-TH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</a:br>
            <a:endParaRPr kumimoji="0" lang="th-TH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Cordia New" panose="020B0304020202020204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26798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9304E83-A4F0-49C5-BB01-F5773509A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36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ข้อมูลอัตรากำลัง</a:t>
            </a:r>
            <a:endParaRPr lang="en-US"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F65E93D-09FF-42EE-B9DD-7506389666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2100317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A7CD04AE-9A8B-4DED-855D-F51B510D0B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="" xmlns:a16="http://schemas.microsoft.com/office/drawing/2014/main" id="{E6AC9832-FB01-464A-9824-61887B77997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FFFFFF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9594101A-2E92-43C9-9494-9F8D358192CE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4D4ACC9E-A54A-477D-8D02-91D2EF3EE8EB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0E5CE3FA-811C-4514-8DA2-0E3DA03E4370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7814FC73-BF51-4AE0-A1E2-463F7E145A7C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0CE26265-C94A-482D-BD14-D2B1A321EF90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A39CB3B6-FFF8-47A6-9CDC-73F4A59A2A0E}"/>
              </a:ext>
            </a:extLst>
          </p:cNvPr>
          <p:cNvSpPr/>
          <p:nvPr/>
        </p:nvSpPr>
        <p:spPr>
          <a:xfrm>
            <a:off x="281763" y="1961707"/>
            <a:ext cx="8309344" cy="4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93BD9B40-4E24-455B-836A-E2AEAE32005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14212" y="1562051"/>
          <a:ext cx="10899871" cy="3268508"/>
        </p:xfrm>
        <a:graphic>
          <a:graphicData uri="http://schemas.openxmlformats.org/drawingml/2006/table">
            <a:tbl>
              <a:tblPr firstRow="1" firstCol="1" bandRow="1"/>
              <a:tblGrid>
                <a:gridCol w="3536075">
                  <a:extLst>
                    <a:ext uri="{9D8B030D-6E8A-4147-A177-3AD203B41FA5}">
                      <a16:colId xmlns="" xmlns:a16="http://schemas.microsoft.com/office/drawing/2014/main" val="637233028"/>
                    </a:ext>
                  </a:extLst>
                </a:gridCol>
                <a:gridCol w="2019534">
                  <a:extLst>
                    <a:ext uri="{9D8B030D-6E8A-4147-A177-3AD203B41FA5}">
                      <a16:colId xmlns="" xmlns:a16="http://schemas.microsoft.com/office/drawing/2014/main" val="2783402052"/>
                    </a:ext>
                  </a:extLst>
                </a:gridCol>
                <a:gridCol w="2804908">
                  <a:extLst>
                    <a:ext uri="{9D8B030D-6E8A-4147-A177-3AD203B41FA5}">
                      <a16:colId xmlns="" xmlns:a16="http://schemas.microsoft.com/office/drawing/2014/main" val="2132665256"/>
                    </a:ext>
                  </a:extLst>
                </a:gridCol>
                <a:gridCol w="2539354">
                  <a:extLst>
                    <a:ext uri="{9D8B030D-6E8A-4147-A177-3AD203B41FA5}">
                      <a16:colId xmlns="" xmlns:a16="http://schemas.microsoft.com/office/drawing/2014/main" val="2513023651"/>
                    </a:ext>
                  </a:extLst>
                </a:gridCol>
              </a:tblGrid>
              <a:tr h="330501">
                <a:tc>
                  <a:txBody>
                    <a:bodyPr/>
                    <a:lstStyle/>
                    <a:p>
                      <a:pPr marR="410210" algn="ctr"/>
                      <a:r>
                        <a:rPr lang="th-TH" sz="2000" b="1" spc="-30" dirty="0">
                          <a:solidFill>
                            <a:schemeClr val="bg1"/>
                          </a:solidFill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หน่วยงาน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10210" algn="ctr"/>
                      <a:r>
                        <a:rPr lang="th-TH" sz="2000" b="1" spc="-30" dirty="0">
                          <a:solidFill>
                            <a:schemeClr val="bg1"/>
                          </a:solidFill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    ตามกรอบ (อัตรา)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10210" algn="ctr"/>
                      <a:r>
                        <a:rPr lang="th-TH" sz="2000" b="1" spc="-30" dirty="0">
                          <a:solidFill>
                            <a:schemeClr val="bg1"/>
                          </a:solidFill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มีคนครอง (อัตรา)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10210" algn="ctr"/>
                      <a:r>
                        <a:rPr lang="th-TH" sz="2000" b="1" spc="-30" dirty="0">
                          <a:solidFill>
                            <a:schemeClr val="bg1"/>
                          </a:solidFill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อัตราว่าง (อัตรา)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38654248"/>
                  </a:ext>
                </a:extLst>
              </a:tr>
              <a:tr h="353373">
                <a:tc>
                  <a:txBody>
                    <a:bodyPr/>
                    <a:lstStyle/>
                    <a:p>
                      <a:pPr marR="410210" algn="thaiDist"/>
                      <a:r>
                        <a:rPr lang="en-US" sz="2000" b="1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1. </a:t>
                      </a:r>
                      <a:r>
                        <a:rPr lang="th-TH" sz="2000" b="1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ส่วนกลาง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1,162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1,075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87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7975426"/>
                  </a:ext>
                </a:extLst>
              </a:tr>
              <a:tr h="353373">
                <a:tc>
                  <a:txBody>
                    <a:bodyPr/>
                    <a:lstStyle/>
                    <a:p>
                      <a:pPr marR="410210" algn="thaiDist"/>
                      <a:r>
                        <a:rPr lang="en-US" sz="2000" b="1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    </a:t>
                      </a:r>
                      <a:r>
                        <a:rPr lang="en-US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1.1 </a:t>
                      </a:r>
                      <a:r>
                        <a:rPr lang="th-TH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กอง</a:t>
                      </a:r>
                      <a:r>
                        <a:rPr lang="en-US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/</a:t>
                      </a:r>
                      <a:r>
                        <a:rPr lang="th-TH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สำนัก </a:t>
                      </a:r>
                      <a:r>
                        <a:rPr lang="en-US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(</a:t>
                      </a:r>
                      <a:r>
                        <a:rPr lang="th-TH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รวม </a:t>
                      </a:r>
                      <a:r>
                        <a:rPr lang="th-TH" sz="2000" spc="-30" dirty="0" err="1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กทม</a:t>
                      </a:r>
                      <a:r>
                        <a:rPr lang="en-US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.)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620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575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45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2829694"/>
                  </a:ext>
                </a:extLst>
              </a:tr>
              <a:tr h="353373">
                <a:tc>
                  <a:txBody>
                    <a:bodyPr/>
                    <a:lstStyle/>
                    <a:p>
                      <a:pPr marR="410210" algn="thaiDist"/>
                      <a:r>
                        <a:rPr lang="en-US" sz="2000" b="1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    </a:t>
                      </a:r>
                      <a:r>
                        <a:rPr lang="en-US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1.2 </a:t>
                      </a:r>
                      <a:r>
                        <a:rPr lang="th-TH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สสก</a:t>
                      </a:r>
                      <a:r>
                        <a:rPr lang="en-US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.</a:t>
                      </a:r>
                      <a:r>
                        <a:rPr lang="th-TH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ที่ </a:t>
                      </a:r>
                      <a:r>
                        <a:rPr lang="en-US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1 - 6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208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192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16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63745424"/>
                  </a:ext>
                </a:extLst>
              </a:tr>
              <a:tr h="353373">
                <a:tc>
                  <a:txBody>
                    <a:bodyPr/>
                    <a:lstStyle/>
                    <a:p>
                      <a:pPr marR="410210" algn="thaiDist"/>
                      <a:r>
                        <a:rPr lang="en-US" sz="2000" b="1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    </a:t>
                      </a:r>
                      <a:r>
                        <a:rPr lang="en-US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1.3 </a:t>
                      </a:r>
                      <a:r>
                        <a:rPr lang="th-TH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ศูนย์ปฏิบัติการ </a:t>
                      </a:r>
                      <a:r>
                        <a:rPr lang="en-US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50 </a:t>
                      </a:r>
                      <a:r>
                        <a:rPr lang="th-TH" sz="2000" spc="-3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ศูนย์</a:t>
                      </a:r>
                      <a:endParaRPr lang="en-US" sz="2000"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334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308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  26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44729173"/>
                  </a:ext>
                </a:extLst>
              </a:tr>
              <a:tr h="353373">
                <a:tc>
                  <a:txBody>
                    <a:bodyPr/>
                    <a:lstStyle/>
                    <a:p>
                      <a:pPr marR="410210" algn="thaiDist"/>
                      <a:r>
                        <a:rPr lang="en-US" sz="2000" b="1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2. </a:t>
                      </a:r>
                      <a:r>
                        <a:rPr lang="th-TH" sz="2000" b="1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ส่วนภูมิภาค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7,732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7,188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544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77878743"/>
                  </a:ext>
                </a:extLst>
              </a:tr>
              <a:tr h="391971">
                <a:tc>
                  <a:txBody>
                    <a:bodyPr/>
                    <a:lstStyle/>
                    <a:p>
                      <a:pPr marR="410210" algn="thaiDist"/>
                      <a:r>
                        <a:rPr lang="en-US" sz="2000" b="1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    </a:t>
                      </a:r>
                      <a:r>
                        <a:rPr lang="en-US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2.1 </a:t>
                      </a:r>
                      <a:r>
                        <a:rPr lang="th-TH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สำนักงานเกษตรจังหวัด (</a:t>
                      </a:r>
                      <a:r>
                        <a:rPr lang="en-US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76 </a:t>
                      </a:r>
                      <a:r>
                        <a:rPr lang="th-TH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จังหวัด)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2,017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1,884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133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73030889"/>
                  </a:ext>
                </a:extLst>
              </a:tr>
              <a:tr h="425798">
                <a:tc>
                  <a:txBody>
                    <a:bodyPr/>
                    <a:lstStyle/>
                    <a:p>
                      <a:pPr marR="410210" algn="thaiDist"/>
                      <a:r>
                        <a:rPr lang="en-US" sz="2000" b="1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    </a:t>
                      </a:r>
                      <a:r>
                        <a:rPr lang="en-US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2.2 </a:t>
                      </a:r>
                      <a:r>
                        <a:rPr lang="th-TH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สำนักงานเกษตรอำเภอ (</a:t>
                      </a:r>
                      <a:r>
                        <a:rPr lang="en-US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878 </a:t>
                      </a:r>
                      <a:r>
                        <a:rPr lang="th-TH" sz="2000" spc="-30" dirty="0"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อำเภอ)</a:t>
                      </a:r>
                      <a:endParaRPr lang="en-US" sz="2000" dirty="0"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5,715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5,304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411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18099169"/>
                  </a:ext>
                </a:extLst>
              </a:tr>
              <a:tr h="353373">
                <a:tc>
                  <a:txBody>
                    <a:bodyPr/>
                    <a:lstStyle/>
                    <a:p>
                      <a:pPr marR="410210" algn="ctr"/>
                      <a:r>
                        <a:rPr lang="th-TH" sz="2000" b="1" spc="-30" dirty="0">
                          <a:solidFill>
                            <a:schemeClr val="bg1"/>
                          </a:solidFill>
                          <a:effectLst/>
                          <a:latin typeface="TH SarabunIT๙" panose="020B0500040200020003" pitchFamily="34" charset="-34"/>
                          <a:ea typeface="Cordia New" panose="020B0304020202020204" pitchFamily="34" charset="-34"/>
                          <a:cs typeface="TH SarabunIT๙" panose="020B0500040200020003" pitchFamily="34" charset="-34"/>
                        </a:rPr>
                        <a:t>รวม ส่วนกลางและส่วนภูมิภาค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TH SarabunIT๙" panose="020B0500040200020003" pitchFamily="34" charset="-34"/>
                        <a:ea typeface="Cordia New" panose="020B0304020202020204" pitchFamily="34" charset="-34"/>
                        <a:cs typeface="TH SarabunIT๙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8,894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8,263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TH SarabunIT๙" panose="020B0500040200020003" pitchFamily="34" charset="-34"/>
                          <a:cs typeface="TH SarabunIT๙" panose="020B0500040200020003" pitchFamily="34" charset="-34"/>
                        </a:rPr>
                        <a:t>      631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2452058"/>
                  </a:ext>
                </a:extLst>
              </a:tr>
            </a:tbl>
          </a:graphicData>
        </a:graphic>
      </p:graphicFrame>
      <p:sp>
        <p:nvSpPr>
          <p:cNvPr id="9" name="Rectangle 3">
            <a:extLst>
              <a:ext uri="{FF2B5EF4-FFF2-40B4-BE49-F238E27FC236}">
                <a16:creationId xmlns="" xmlns:a16="http://schemas.microsoft.com/office/drawing/2014/main" id="{4E43BBC5-27FD-4DBF-81D1-14F608DB6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1027294"/>
            <a:ext cx="12651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ข้อมูลอัตรากำลังข้าราชการในภาพรวม จำแนกตามหน่วยงาน </a:t>
            </a:r>
            <a:r>
              <a:rPr kumimoji="0" lang="en-US" alt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(</a:t>
            </a:r>
            <a:r>
              <a:rPr kumimoji="0" lang="th-TH" alt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ข้อมูล ณ วันที่ </a:t>
            </a:r>
            <a:r>
              <a:rPr kumimoji="0" lang="en-US" alt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 </a:t>
            </a:r>
            <a:r>
              <a:rPr kumimoji="0" lang="th-TH" alt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มกราคม </a:t>
            </a:r>
            <a:r>
              <a:rPr kumimoji="0" lang="en-US" alt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2565)</a:t>
            </a:r>
            <a:endParaRPr kumimoji="0" lang="en-US" altLang="th-TH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E957776A-709A-4042-B5FF-86808A423805}"/>
              </a:ext>
            </a:extLst>
          </p:cNvPr>
          <p:cNvSpPr/>
          <p:nvPr/>
        </p:nvSpPr>
        <p:spPr>
          <a:xfrm>
            <a:off x="3878210" y="5009440"/>
            <a:ext cx="3091010" cy="12495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5.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เกษตรอำเภอชำนาญการพิเศษ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748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	</a:t>
            </a:r>
            <a:b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6.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เกษตรอำเภอชำนาญการ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81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		</a:t>
            </a:r>
            <a:b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7.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เกษตรอำเภออาวุโส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46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</a:t>
            </a:r>
            <a:b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8.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เกษตรอำเภอปฏิบัติการ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/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ชำนาญการ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3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9.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เกษตรตำบลชำนาญการพิเศษ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323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985BBAE9-475E-49CA-9AF3-B8C2CDDA29B4}"/>
              </a:ext>
            </a:extLst>
          </p:cNvPr>
          <p:cNvSpPr/>
          <p:nvPr/>
        </p:nvSpPr>
        <p:spPr>
          <a:xfrm>
            <a:off x="637627" y="5009362"/>
            <a:ext cx="3091009" cy="12495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1.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เกษตรจังหวัดอำนวยการสูง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68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2.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เกษตรจังหวัดอำนวยการต้น (รวม </a:t>
            </a:r>
            <a:r>
              <a:rPr kumimoji="0" lang="th-TH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กทม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.) 9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3.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หัวหน้ากลุ่มชำนาญการพิเศษ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298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4.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หัวหน้ากลุ่มชำนาญการ (อารักขาพืช) รวม </a:t>
            </a:r>
            <a:r>
              <a:rPr kumimoji="0" lang="th-TH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กทม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. 7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   (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บึงกาฬ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/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พังงา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/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ภูเก็ต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/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ระนอง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/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สตูล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/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สมุทรสงคราม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/</a:t>
            </a:r>
            <a:r>
              <a:rPr kumimoji="0" lang="th-TH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กทม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.)</a:t>
            </a:r>
            <a:endParaRPr kumimoji="0" lang="th-TH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60B21A7C-678A-403F-A9CA-A860D9A44881}"/>
              </a:ext>
            </a:extLst>
          </p:cNvPr>
          <p:cNvSpPr/>
          <p:nvPr/>
        </p:nvSpPr>
        <p:spPr>
          <a:xfrm>
            <a:off x="6559614" y="5009362"/>
            <a:ext cx="4966665" cy="12495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10.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หัวหน้าฝ่ายบริหาร อาวุโส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71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11.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หัวหน้าฝ่ายบริหารทั่วไป ชำนาญการ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4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 (ชลบุรี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,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ระยอง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,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สิงห์บุรี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,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สุราษฎร์ธานี)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12.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หัวหน้าฝ่ายบริหาร ปฏิบัติงาน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/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ชำนาญงาน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1 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อัตรา (สมุทรสาคร)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E227AF0-03C8-47D1-829D-70C3A2CF1F0E}"/>
              </a:ext>
            </a:extLst>
          </p:cNvPr>
          <p:cNvSpPr/>
          <p:nvPr/>
        </p:nvSpPr>
        <p:spPr>
          <a:xfrm>
            <a:off x="471224" y="903806"/>
            <a:ext cx="4897369" cy="72928"/>
          </a:xfrm>
          <a:prstGeom prst="rect">
            <a:avLst/>
          </a:prstGeom>
          <a:solidFill>
            <a:srgbClr val="E80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837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9304E83-A4F0-49C5-BB01-F5773509A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3600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ข้อมูลอัตรากำลัง</a:t>
            </a:r>
            <a:endParaRPr lang="en-US"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F65E93D-09FF-42EE-B9DD-7506389666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2100317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A7CD04AE-9A8B-4DED-855D-F51B510D0B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="" xmlns:a16="http://schemas.microsoft.com/office/drawing/2014/main" id="{E6AC9832-FB01-464A-9824-61887B77997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solidFill>
                  <a:srgbClr val="FFFFFF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9594101A-2E92-43C9-9494-9F8D358192CE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4D4ACC9E-A54A-477D-8D02-91D2EF3EE8EB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0E5CE3FA-811C-4514-8DA2-0E3DA03E4370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7814FC73-BF51-4AE0-A1E2-463F7E145A7C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0CE26265-C94A-482D-BD14-D2B1A321EF90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A39CB3B6-FFF8-47A6-9CDC-73F4A59A2A0E}"/>
              </a:ext>
            </a:extLst>
          </p:cNvPr>
          <p:cNvSpPr/>
          <p:nvPr/>
        </p:nvSpPr>
        <p:spPr>
          <a:xfrm>
            <a:off x="281763" y="1961707"/>
            <a:ext cx="8309344" cy="4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="" xmlns:a16="http://schemas.microsoft.com/office/drawing/2014/main" id="{4E43BBC5-27FD-4DBF-81D1-14F608DB6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1027294"/>
            <a:ext cx="12651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ข้อมูลอัตรากำลังข้าราชการในภาพรวม จำแนกตาม</a:t>
            </a:r>
            <a:r>
              <a:rPr kumimoji="0" lang="th-TH" alt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หน่วยงานและช่วงอายุ </a:t>
            </a:r>
            <a:r>
              <a:rPr kumimoji="0" lang="en-US" altLang="th-TH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(</a:t>
            </a:r>
            <a:r>
              <a:rPr kumimoji="0" lang="th-TH" alt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ข้อมูล ณ วันที่ </a:t>
            </a:r>
            <a:r>
              <a:rPr kumimoji="0" lang="en-US" alt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 </a:t>
            </a:r>
            <a:r>
              <a:rPr kumimoji="0" lang="th-TH" alt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มกราคม </a:t>
            </a:r>
            <a:r>
              <a:rPr kumimoji="0" lang="en-US" alt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2565)</a:t>
            </a:r>
            <a:endParaRPr kumimoji="0" lang="en-US" altLang="th-TH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E227AF0-03C8-47D1-829D-70C3A2CF1F0E}"/>
              </a:ext>
            </a:extLst>
          </p:cNvPr>
          <p:cNvSpPr/>
          <p:nvPr/>
        </p:nvSpPr>
        <p:spPr>
          <a:xfrm>
            <a:off x="471224" y="903806"/>
            <a:ext cx="4897369" cy="72928"/>
          </a:xfrm>
          <a:prstGeom prst="rect">
            <a:avLst/>
          </a:prstGeom>
          <a:solidFill>
            <a:srgbClr val="E80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756" y="1416187"/>
            <a:ext cx="9325967" cy="484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24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0F27514C-87E4-4B86-B4F9-07AC3BC2C60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="" xmlns:a16="http://schemas.microsoft.com/office/drawing/2014/main" id="{5A07C2D9-4F5E-4232-BC7A-9D4CB13F47A5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455CC5BA-1255-49FA-B71D-DCF4AA430E88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605871DC-C318-4156-AB6A-B3F23FFC03A7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345BD38C-1DB0-4863-893F-B3CF52276C86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BB82C766-BBC0-41F7-85ED-A5C0FAAEB1D4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A4A36398-B157-4E29-B25D-275A47985E01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12" name="Chart 11">
            <a:extLst>
              <a:ext uri="{FF2B5EF4-FFF2-40B4-BE49-F238E27FC236}">
                <a16:creationId xmlns="" xmlns:a16="http://schemas.microsoft.com/office/drawing/2014/main" id="{E677516C-F367-48B0-9692-8E50A25F745D}"/>
              </a:ext>
            </a:extLst>
          </p:cNvPr>
          <p:cNvGraphicFramePr>
            <a:graphicFrameLocks/>
          </p:cNvGraphicFramePr>
          <p:nvPr/>
        </p:nvGraphicFramePr>
        <p:xfrm>
          <a:off x="1581968" y="1351965"/>
          <a:ext cx="9547906" cy="3959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3009D42-0D4F-4A3B-9B97-8E58CF3FC982}"/>
              </a:ext>
            </a:extLst>
          </p:cNvPr>
          <p:cNvSpPr txBox="1"/>
          <p:nvPr/>
        </p:nvSpPr>
        <p:spPr>
          <a:xfrm>
            <a:off x="8672626" y="5471890"/>
            <a:ext cx="61146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ข้อมูล  ณ วันที่ </a:t>
            </a:r>
            <a:r>
              <a:rPr kumimoji="0" lang="en-US" sz="18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1 </a:t>
            </a:r>
            <a:r>
              <a:rPr kumimoji="0" lang="th-TH" sz="18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มกราคม </a:t>
            </a:r>
            <a:r>
              <a:rPr kumimoji="0" lang="en-US" sz="18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Cordia New" panose="020B0304020202020204" pitchFamily="34" charset="-34"/>
                <a:cs typeface="TH SarabunIT๙" panose="020B0500040200020003" pitchFamily="34" charset="-34"/>
              </a:rPr>
              <a:t>2565</a:t>
            </a:r>
            <a:endParaRPr kumimoji="0" lang="th-TH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03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5025"/>
          </a:xfrm>
        </p:spPr>
        <p:txBody>
          <a:bodyPr/>
          <a:lstStyle/>
          <a:p>
            <a:r>
              <a:rPr lang="th-TH" dirty="0" smtClean="0"/>
              <a:t>ประเด็นที่มีการเปลี่ยนแปลงไปจากเดิม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3500"/>
            <a:ext cx="10515600" cy="4843463"/>
          </a:xfrm>
        </p:spPr>
        <p:txBody>
          <a:bodyPr>
            <a:normAutofit/>
          </a:bodyPr>
          <a:lstStyle/>
          <a:p>
            <a:r>
              <a:rPr lang="th-TH" dirty="0" smtClean="0"/>
              <a:t>ยกเลิกคุณสมบัติเรื่องอัตราเงินเดือนขั้นต่ำและการผ่านหลักสูตรอบรมในการเข้าสู่ตำแหน่งทางบริหาร      ช่น </a:t>
            </a:r>
            <a:r>
              <a:rPr lang="th-TH" dirty="0"/>
              <a:t>ผอ.กลุ่ม/ศูนย์ หน.กลุ่ม  เกษตร</a:t>
            </a:r>
            <a:r>
              <a:rPr lang="th-TH" dirty="0" smtClean="0"/>
              <a:t>อำเภอ</a:t>
            </a:r>
          </a:p>
          <a:p>
            <a:r>
              <a:rPr lang="th-TH" dirty="0" smtClean="0"/>
              <a:t>เพิ่มประสบการณ์ที่หลากหลาย จำนวน 2 ต่าง ในการเข้าสู่ตำแหน่งทางบริหาร เช่น ผอ.กลุ่ม/ศูนย์ หน.กลุ่ม  เกษตรอำเภอ</a:t>
            </a:r>
          </a:p>
          <a:p>
            <a:r>
              <a:rPr lang="th-TH" dirty="0" smtClean="0"/>
              <a:t>เพิ่มระยะเวลาในการเข้าสู่ตำแหน่งผอ.กลุ่ม ในสายงานสนับสนุน จากระดับชก. 6 </a:t>
            </a:r>
            <a:r>
              <a:rPr lang="th-TH" dirty="0" smtClean="0"/>
              <a:t>ปี </a:t>
            </a:r>
            <a:r>
              <a:rPr lang="th-TH" dirty="0" smtClean="0"/>
              <a:t>เป็น 7 ปี</a:t>
            </a:r>
          </a:p>
          <a:p>
            <a:r>
              <a:rPr lang="th-TH" dirty="0" smtClean="0"/>
              <a:t>ลดระยะเวลา</a:t>
            </a:r>
            <a:r>
              <a:rPr lang="th-TH" dirty="0"/>
              <a:t>ในการเข้าสู่</a:t>
            </a:r>
            <a:r>
              <a:rPr lang="th-TH" dirty="0" smtClean="0"/>
              <a:t>ตำแหน่งในระดับชพ.ภายใต้กลุ่ม/อำเภอ จาก</a:t>
            </a:r>
            <a:r>
              <a:rPr lang="th-TH" dirty="0"/>
              <a:t>ระดับชก. </a:t>
            </a:r>
            <a:r>
              <a:rPr lang="th-TH" dirty="0" smtClean="0"/>
              <a:t>7 </a:t>
            </a:r>
            <a:r>
              <a:rPr lang="th-TH" dirty="0" smtClean="0"/>
              <a:t>ปี </a:t>
            </a:r>
            <a:r>
              <a:rPr lang="th-TH" dirty="0"/>
              <a:t>เป็น </a:t>
            </a:r>
            <a:r>
              <a:rPr lang="th-TH" dirty="0" smtClean="0"/>
              <a:t>6 ปี</a:t>
            </a:r>
          </a:p>
          <a:p>
            <a:r>
              <a:rPr lang="th-TH" dirty="0" smtClean="0"/>
              <a:t>เกษตรตำบลชพ. ที่จะย้ายไปดำรงตำแหน่งเกษตรอำเภอ ต้องดำรงตำแหน่งครบ 1 ปี</a:t>
            </a:r>
          </a:p>
          <a:p>
            <a:r>
              <a:rPr lang="th-TH" dirty="0" smtClean="0"/>
              <a:t>เกษตรอำเภอชพ. ที่จะย้ายไปเป็นผอ.ศูนย์ปฏิบัติการ ถ้าเคยมีประสบการณ์ที่ศูนย์ปฏิบัติการนั้น ๆ                จำนวน 2 ปี  สามารถย้ายได้เมื่อดำรงตำแหน่งเกษตรอำเภอครบ 1 ปี โดยไม่ต้องไปผ่านการดำรงตำแหน่งหน.กลุ่มที่สนง.เกษตรจังหวัด</a:t>
            </a:r>
            <a:endParaRPr lang="th-TH" dirty="0"/>
          </a:p>
          <a:p>
            <a:endParaRPr lang="th-TH" dirty="0" smtClean="0"/>
          </a:p>
          <a:p>
            <a:endParaRPr lang="th-TH" dirty="0" smtClean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422769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Rectangle 609">
            <a:extLst>
              <a:ext uri="{FF2B5EF4-FFF2-40B4-BE49-F238E27FC236}">
                <a16:creationId xmlns:a16="http://schemas.microsoft.com/office/drawing/2014/main" xmlns="" id="{1A9F5F06-B983-4994-9304-54B734C6C481}"/>
              </a:ext>
            </a:extLst>
          </p:cNvPr>
          <p:cNvSpPr/>
          <p:nvPr/>
        </p:nvSpPr>
        <p:spPr>
          <a:xfrm>
            <a:off x="2031265" y="4447653"/>
            <a:ext cx="1316177" cy="2735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xmlns="" id="{061020BE-C796-487B-8481-7FE749E0BB1A}"/>
              </a:ext>
            </a:extLst>
          </p:cNvPr>
          <p:cNvSpPr/>
          <p:nvPr/>
        </p:nvSpPr>
        <p:spPr>
          <a:xfrm>
            <a:off x="1039757" y="4873891"/>
            <a:ext cx="1410730" cy="7273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ปฏิบัติงานอยู่ภายใต้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b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/>
            </a:r>
            <a:b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xmlns="" id="{9E87DA59-C011-4D00-A185-F5AC61AA0CBF}"/>
              </a:ext>
            </a:extLst>
          </p:cNvPr>
          <p:cNvSpPr/>
          <p:nvPr/>
        </p:nvSpPr>
        <p:spPr>
          <a:xfrm>
            <a:off x="6811868" y="936167"/>
            <a:ext cx="1087120" cy="4016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และเคยดำรงตำแหน่ง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ผอ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หน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xmlns="" id="{FD113549-F290-4F90-B61C-BB365CE41FDD}"/>
              </a:ext>
            </a:extLst>
          </p:cNvPr>
          <p:cNvSpPr/>
          <p:nvPr/>
        </p:nvSpPr>
        <p:spPr>
          <a:xfrm>
            <a:off x="3389062" y="5219190"/>
            <a:ext cx="1174018" cy="138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– 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ตามวุฒิการศึกษา</a:t>
            </a: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xmlns="" id="{EA3C24B7-991B-45AC-8424-877227C6A477}"/>
              </a:ext>
            </a:extLst>
          </p:cNvPr>
          <p:cNvSpPr/>
          <p:nvPr/>
        </p:nvSpPr>
        <p:spPr>
          <a:xfrm>
            <a:off x="1051874" y="3615468"/>
            <a:ext cx="1410730" cy="7273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ปฏิบัติงานอยู่ภายใต้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b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/>
            </a:r>
            <a:b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xmlns="" id="{0F723C36-DF0B-4B7E-A3E5-1B6CA306CA0C}"/>
              </a:ext>
            </a:extLst>
          </p:cNvPr>
          <p:cNvSpPr/>
          <p:nvPr/>
        </p:nvSpPr>
        <p:spPr>
          <a:xfrm>
            <a:off x="6437440" y="4264927"/>
            <a:ext cx="1743684" cy="1446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xmlns="" id="{D1DB768A-4F27-44BA-9898-A3BB01DA2D4A}"/>
              </a:ext>
            </a:extLst>
          </p:cNvPr>
          <p:cNvSpPr/>
          <p:nvPr/>
        </p:nvSpPr>
        <p:spPr>
          <a:xfrm>
            <a:off x="5972202" y="4018260"/>
            <a:ext cx="2939830" cy="155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 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xmlns="" id="{04419F05-EBDB-4AE3-AD54-35B5B172CD3D}"/>
              </a:ext>
            </a:extLst>
          </p:cNvPr>
          <p:cNvSpPr/>
          <p:nvPr/>
        </p:nvSpPr>
        <p:spPr>
          <a:xfrm>
            <a:off x="62631" y="1752555"/>
            <a:ext cx="1294300" cy="4381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(มีผลงานและประสบการณ์ในสาขาความเชี่ยวชาญ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sp>
        <p:nvSpPr>
          <p:cNvPr id="695" name="Rectangle 694">
            <a:extLst>
              <a:ext uri="{FF2B5EF4-FFF2-40B4-BE49-F238E27FC236}">
                <a16:creationId xmlns:a16="http://schemas.microsoft.com/office/drawing/2014/main" xmlns="" id="{DF6E3E0C-E33D-4399-B224-0D89A50E4071}"/>
              </a:ext>
            </a:extLst>
          </p:cNvPr>
          <p:cNvSpPr/>
          <p:nvPr/>
        </p:nvSpPr>
        <p:spPr>
          <a:xfrm>
            <a:off x="3862039" y="1297184"/>
            <a:ext cx="1796903" cy="2178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(มีผลงานและประสบการณ์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ในสาขาผู้ทรงคุณวุฒิ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ปี) 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xmlns="" id="{4C0B7F88-5E6F-487F-B849-4BF34D698D22}"/>
              </a:ext>
            </a:extLst>
          </p:cNvPr>
          <p:cNvSpPr/>
          <p:nvPr/>
        </p:nvSpPr>
        <p:spPr>
          <a:xfrm>
            <a:off x="5290938" y="1850641"/>
            <a:ext cx="2051535" cy="1456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ปีหรือเคยเป็น </a:t>
            </a:r>
            <a:r>
              <a:rPr kumimoji="0" lang="th-TH" sz="912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ผอ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กลุ่มในสังกัดส่วนกลางไม่น้อยกว่า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xmlns="" id="{009AC620-5A0E-4538-AA0B-875C4366EC74}"/>
              </a:ext>
            </a:extLst>
          </p:cNvPr>
          <p:cNvSpPr/>
          <p:nvPr/>
        </p:nvSpPr>
        <p:spPr>
          <a:xfrm>
            <a:off x="7507482" y="5334767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xmlns="" id="{5E44CC31-1421-4790-9078-89D95E08D31B}"/>
              </a:ext>
            </a:extLst>
          </p:cNvPr>
          <p:cNvCxnSpPr/>
          <p:nvPr/>
        </p:nvCxnSpPr>
        <p:spPr>
          <a:xfrm>
            <a:off x="7822221" y="2172544"/>
            <a:ext cx="0" cy="1726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Rectangle 256">
            <a:extLst>
              <a:ext uri="{FF2B5EF4-FFF2-40B4-BE49-F238E27FC236}">
                <a16:creationId xmlns:a16="http://schemas.microsoft.com/office/drawing/2014/main" xmlns="" id="{1E7929E6-E974-4F5F-92BC-06AEF7C7CA9B}"/>
              </a:ext>
            </a:extLst>
          </p:cNvPr>
          <p:cNvSpPr/>
          <p:nvPr/>
        </p:nvSpPr>
        <p:spPr>
          <a:xfrm>
            <a:off x="3082389" y="2931644"/>
            <a:ext cx="1580722" cy="1369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มีประสบการณ์ที่เกี่ยวข้อง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xmlns="" id="{234603CC-701F-4CC1-9BBB-488E8E151441}"/>
              </a:ext>
            </a:extLst>
          </p:cNvPr>
          <p:cNvSpPr/>
          <p:nvPr/>
        </p:nvSpPr>
        <p:spPr>
          <a:xfrm>
            <a:off x="4874804" y="2932178"/>
            <a:ext cx="1580722" cy="1369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มีประสบการณ์ที่เกี่ยวข้องกับภารกิจศูนย์</a:t>
            </a: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xmlns="" id="{AFF928D9-08C1-4016-B210-FA4B148747BA}"/>
              </a:ext>
            </a:extLst>
          </p:cNvPr>
          <p:cNvSpPr/>
          <p:nvPr/>
        </p:nvSpPr>
        <p:spPr>
          <a:xfrm>
            <a:off x="10298838" y="3469548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xmlns="" id="{903B3086-FABF-4512-B89A-EC8420CFC5A1}"/>
              </a:ext>
            </a:extLst>
          </p:cNvPr>
          <p:cNvSpPr/>
          <p:nvPr/>
        </p:nvSpPr>
        <p:spPr>
          <a:xfrm>
            <a:off x="4520031" y="4110825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xmlns="" id="{83D1B30C-BD1E-45B7-8430-E7C1A387185A}"/>
              </a:ext>
            </a:extLst>
          </p:cNvPr>
          <p:cNvSpPr/>
          <p:nvPr/>
        </p:nvSpPr>
        <p:spPr>
          <a:xfrm>
            <a:off x="8883705" y="4397364"/>
            <a:ext cx="1060637" cy="1525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หรือเคยปฏิบัติงานอยู่อำเภอ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xmlns="" id="{3CAED4DC-8BDF-431E-9015-D757CBCA9ECC}"/>
              </a:ext>
            </a:extLst>
          </p:cNvPr>
          <p:cNvCxnSpPr>
            <a:cxnSpLocks/>
          </p:cNvCxnSpPr>
          <p:nvPr/>
        </p:nvCxnSpPr>
        <p:spPr>
          <a:xfrm rot="16200000" flipV="1">
            <a:off x="8391958" y="3925968"/>
            <a:ext cx="1079142" cy="1027351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5" name="Rectangle 704">
            <a:extLst>
              <a:ext uri="{FF2B5EF4-FFF2-40B4-BE49-F238E27FC236}">
                <a16:creationId xmlns:a16="http://schemas.microsoft.com/office/drawing/2014/main" xmlns="" id="{10A70E92-9FA1-4488-AD78-B8752434CDBF}"/>
              </a:ext>
            </a:extLst>
          </p:cNvPr>
          <p:cNvSpPr/>
          <p:nvPr/>
        </p:nvSpPr>
        <p:spPr>
          <a:xfrm>
            <a:off x="5666972" y="4552055"/>
            <a:ext cx="3171084" cy="1284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 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CCFDCDCF-925A-4CED-B061-04B76553FC76}"/>
              </a:ext>
            </a:extLst>
          </p:cNvPr>
          <p:cNvCxnSpPr>
            <a:cxnSpLocks/>
          </p:cNvCxnSpPr>
          <p:nvPr/>
        </p:nvCxnSpPr>
        <p:spPr>
          <a:xfrm>
            <a:off x="3879994" y="4563079"/>
            <a:ext cx="5156263" cy="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" name="Rectangle 644">
            <a:extLst>
              <a:ext uri="{FF2B5EF4-FFF2-40B4-BE49-F238E27FC236}">
                <a16:creationId xmlns:a16="http://schemas.microsoft.com/office/drawing/2014/main" xmlns="" id="{EE60F8E3-8DBA-4DD5-BF48-4F15D449342F}"/>
              </a:ext>
            </a:extLst>
          </p:cNvPr>
          <p:cNvSpPr/>
          <p:nvPr/>
        </p:nvSpPr>
        <p:spPr>
          <a:xfrm>
            <a:off x="4034050" y="4386504"/>
            <a:ext cx="603077" cy="805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644" name="Rectangle 643">
            <a:extLst>
              <a:ext uri="{FF2B5EF4-FFF2-40B4-BE49-F238E27FC236}">
                <a16:creationId xmlns:a16="http://schemas.microsoft.com/office/drawing/2014/main" xmlns="" id="{37B228D4-6262-4B9C-82FD-3E2EE31440AB}"/>
              </a:ext>
            </a:extLst>
          </p:cNvPr>
          <p:cNvSpPr/>
          <p:nvPr/>
        </p:nvSpPr>
        <p:spPr>
          <a:xfrm>
            <a:off x="4083675" y="4811881"/>
            <a:ext cx="1695191" cy="142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xmlns="" id="{8990CE23-E0AA-438D-A306-30C1FFE94386}"/>
              </a:ext>
            </a:extLst>
          </p:cNvPr>
          <p:cNvSpPr/>
          <p:nvPr/>
        </p:nvSpPr>
        <p:spPr>
          <a:xfrm>
            <a:off x="7152709" y="3449229"/>
            <a:ext cx="440451" cy="62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642" name="Rectangle 641">
            <a:extLst>
              <a:ext uri="{FF2B5EF4-FFF2-40B4-BE49-F238E27FC236}">
                <a16:creationId xmlns:a16="http://schemas.microsoft.com/office/drawing/2014/main" xmlns="" id="{DF3D4CE5-B99A-4130-A941-C18A7FF09F96}"/>
              </a:ext>
            </a:extLst>
          </p:cNvPr>
          <p:cNvSpPr/>
          <p:nvPr/>
        </p:nvSpPr>
        <p:spPr>
          <a:xfrm>
            <a:off x="5281700" y="2605197"/>
            <a:ext cx="1505057" cy="89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640" name="Rectangle 639">
            <a:extLst>
              <a:ext uri="{FF2B5EF4-FFF2-40B4-BE49-F238E27FC236}">
                <a16:creationId xmlns:a16="http://schemas.microsoft.com/office/drawing/2014/main" xmlns="" id="{9FD63FAC-3EAF-4F05-9F91-D4E20076168B}"/>
              </a:ext>
            </a:extLst>
          </p:cNvPr>
          <p:cNvSpPr/>
          <p:nvPr/>
        </p:nvSpPr>
        <p:spPr>
          <a:xfrm>
            <a:off x="7121572" y="2595926"/>
            <a:ext cx="1309311" cy="1220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346" name="Connector: Elbow 345">
            <a:extLst>
              <a:ext uri="{FF2B5EF4-FFF2-40B4-BE49-F238E27FC236}">
                <a16:creationId xmlns:a16="http://schemas.microsoft.com/office/drawing/2014/main" xmlns="" id="{D35C03E6-E869-43F4-8CD3-CED25CECC428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464764" y="2071557"/>
            <a:ext cx="1331781" cy="940148"/>
          </a:xfrm>
          <a:prstGeom prst="bentConnector3">
            <a:avLst>
              <a:gd name="adj1" fmla="val 90694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6" name="Rectangle 635">
            <a:extLst>
              <a:ext uri="{FF2B5EF4-FFF2-40B4-BE49-F238E27FC236}">
                <a16:creationId xmlns:a16="http://schemas.microsoft.com/office/drawing/2014/main" xmlns="" id="{199A91D6-DCFE-4E53-A289-F962074825F4}"/>
              </a:ext>
            </a:extLst>
          </p:cNvPr>
          <p:cNvSpPr/>
          <p:nvPr/>
        </p:nvSpPr>
        <p:spPr>
          <a:xfrm>
            <a:off x="8401632" y="3352118"/>
            <a:ext cx="821938" cy="118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  <a:endParaRPr kumimoji="0" lang="th-TH" sz="912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617" name="Rectangle 616">
            <a:extLst>
              <a:ext uri="{FF2B5EF4-FFF2-40B4-BE49-F238E27FC236}">
                <a16:creationId xmlns:a16="http://schemas.microsoft.com/office/drawing/2014/main" xmlns="" id="{11574A77-9AA0-43DF-ABF1-45E2E9D656B9}"/>
              </a:ext>
            </a:extLst>
          </p:cNvPr>
          <p:cNvSpPr/>
          <p:nvPr/>
        </p:nvSpPr>
        <p:spPr>
          <a:xfrm>
            <a:off x="2539421" y="2724641"/>
            <a:ext cx="1309311" cy="1220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602" name="Rectangle 601">
            <a:extLst>
              <a:ext uri="{FF2B5EF4-FFF2-40B4-BE49-F238E27FC236}">
                <a16:creationId xmlns:a16="http://schemas.microsoft.com/office/drawing/2014/main" xmlns="" id="{AE736D5A-0DD7-485F-A2C1-9BFAEF491A01}"/>
              </a:ext>
            </a:extLst>
          </p:cNvPr>
          <p:cNvSpPr/>
          <p:nvPr/>
        </p:nvSpPr>
        <p:spPr>
          <a:xfrm>
            <a:off x="3384094" y="3745375"/>
            <a:ext cx="1395920" cy="994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และปฏิบัติงานหรือเคยปฏิบัติงานอยู่ภายใต้กลุ่มส่วนกลาง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xmlns="" id="{5603E05E-2B8E-4C0D-91D8-C823E2FA4DE3}"/>
              </a:ext>
            </a:extLst>
          </p:cNvPr>
          <p:cNvSpPr/>
          <p:nvPr/>
        </p:nvSpPr>
        <p:spPr>
          <a:xfrm>
            <a:off x="6407502" y="3480257"/>
            <a:ext cx="623734" cy="1170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  <a:endParaRPr kumimoji="0" lang="th-TH" sz="912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581" name="Straight Arrow Connector 580">
            <a:extLst>
              <a:ext uri="{FF2B5EF4-FFF2-40B4-BE49-F238E27FC236}">
                <a16:creationId xmlns:a16="http://schemas.microsoft.com/office/drawing/2014/main" xmlns="" id="{1197F5E5-4C33-4EEF-AD45-827C57162E28}"/>
              </a:ext>
            </a:extLst>
          </p:cNvPr>
          <p:cNvCxnSpPr>
            <a:cxnSpLocks/>
          </p:cNvCxnSpPr>
          <p:nvPr/>
        </p:nvCxnSpPr>
        <p:spPr>
          <a:xfrm flipV="1">
            <a:off x="3800628" y="4967712"/>
            <a:ext cx="0" cy="188871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1" name="Rectangle 360">
            <a:extLst>
              <a:ext uri="{FF2B5EF4-FFF2-40B4-BE49-F238E27FC236}">
                <a16:creationId xmlns:a16="http://schemas.microsoft.com/office/drawing/2014/main" xmlns="" id="{07E54D79-6163-4C90-9C13-35360DC3BF4B}"/>
              </a:ext>
            </a:extLst>
          </p:cNvPr>
          <p:cNvSpPr/>
          <p:nvPr/>
        </p:nvSpPr>
        <p:spPr>
          <a:xfrm>
            <a:off x="8325962" y="2112601"/>
            <a:ext cx="1295919" cy="136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หรือเป็น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xmlns="" id="{0AEE5D17-502D-4DBD-8AA6-16FE422166A5}"/>
              </a:ext>
            </a:extLst>
          </p:cNvPr>
          <p:cNvSpPr/>
          <p:nvPr/>
        </p:nvSpPr>
        <p:spPr>
          <a:xfrm>
            <a:off x="2565159" y="1942469"/>
            <a:ext cx="1505057" cy="89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xmlns="" id="{DA42CF7B-8B0C-41EB-92E6-CEFFC7EF2D6F}"/>
              </a:ext>
            </a:extLst>
          </p:cNvPr>
          <p:cNvSpPr/>
          <p:nvPr/>
        </p:nvSpPr>
        <p:spPr>
          <a:xfrm>
            <a:off x="8166161" y="1201189"/>
            <a:ext cx="2770745" cy="106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เคยดำรงตำแหน่ง </a:t>
            </a:r>
            <a:r>
              <a:rPr kumimoji="0" lang="th-TH" sz="912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ผอ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กอง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สำนัก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สสก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สูง หรือ 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 รวมกันไม่น้อยกว่า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xmlns="" id="{35B6D3CD-9405-49F8-BC9A-471CF34FD993}"/>
              </a:ext>
            </a:extLst>
          </p:cNvPr>
          <p:cNvCxnSpPr>
            <a:cxnSpLocks/>
          </p:cNvCxnSpPr>
          <p:nvPr/>
        </p:nvCxnSpPr>
        <p:spPr>
          <a:xfrm flipV="1">
            <a:off x="8117134" y="1017851"/>
            <a:ext cx="0" cy="600282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2" name="Rectangle 271">
            <a:extLst>
              <a:ext uri="{FF2B5EF4-FFF2-40B4-BE49-F238E27FC236}">
                <a16:creationId xmlns:a16="http://schemas.microsoft.com/office/drawing/2014/main" xmlns="" id="{773D2305-F5E7-4CA3-915E-DEB8DA998B57}"/>
              </a:ext>
            </a:extLst>
          </p:cNvPr>
          <p:cNvSpPr/>
          <p:nvPr/>
        </p:nvSpPr>
        <p:spPr>
          <a:xfrm>
            <a:off x="269917" y="1002195"/>
            <a:ext cx="2262946" cy="3750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(มีผลงานและประสบการณ์ในสาขาผู้ทรงคุณวุฒิ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xmlns="" id="{8A8345AE-E6DB-4447-A031-A8C9936B60D4}"/>
              </a:ext>
            </a:extLst>
          </p:cNvPr>
          <p:cNvSpPr/>
          <p:nvPr/>
        </p:nvSpPr>
        <p:spPr>
          <a:xfrm>
            <a:off x="1120370" y="2121205"/>
            <a:ext cx="1294300" cy="4381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(มีผลงานและประสบการณ์ในสาขาความเชี่ยวชาญ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xmlns="" id="{817505AB-D053-4541-B3D7-A225EC59AEA7}"/>
              </a:ext>
            </a:extLst>
          </p:cNvPr>
          <p:cNvSpPr/>
          <p:nvPr/>
        </p:nvSpPr>
        <p:spPr>
          <a:xfrm>
            <a:off x="4551093" y="2733648"/>
            <a:ext cx="1309311" cy="1220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xmlns="" id="{106DD276-B8DA-4E85-98D8-AA152CF828CB}"/>
              </a:ext>
            </a:extLst>
          </p:cNvPr>
          <p:cNvSpPr/>
          <p:nvPr/>
        </p:nvSpPr>
        <p:spPr>
          <a:xfrm>
            <a:off x="3621096" y="465348"/>
            <a:ext cx="1388620" cy="2178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และเคยดำรงตำแหน่ง 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สูง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xmlns="" id="{78F82755-4EBF-48F0-A33B-CC5F3EC9B4BE}"/>
              </a:ext>
            </a:extLst>
          </p:cNvPr>
          <p:cNvSpPr/>
          <p:nvPr/>
        </p:nvSpPr>
        <p:spPr>
          <a:xfrm>
            <a:off x="3099229" y="1304131"/>
            <a:ext cx="1087120" cy="4016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และเคยดำรงตำแหน่ง</a:t>
            </a:r>
            <a:b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912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ผอ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หน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xmlns="" id="{11773E90-E465-4089-A158-ACF72063A7EB}"/>
              </a:ext>
            </a:extLst>
          </p:cNvPr>
          <p:cNvSpPr/>
          <p:nvPr/>
        </p:nvSpPr>
        <p:spPr>
          <a:xfrm>
            <a:off x="2465049" y="2239243"/>
            <a:ext cx="1556513" cy="1547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(มีผลงานและประสบการณ์ในสาขาความเชี่ยวชาญ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xmlns="" id="{96E98112-9940-4BB1-B591-4A1A4379AB4A}"/>
              </a:ext>
            </a:extLst>
          </p:cNvPr>
          <p:cNvSpPr/>
          <p:nvPr/>
        </p:nvSpPr>
        <p:spPr>
          <a:xfrm>
            <a:off x="4725880" y="2172544"/>
            <a:ext cx="1295919" cy="136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หรือเป็น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xmlns="" id="{7BB0E209-D633-4E3C-8418-B886AD8EB452}"/>
              </a:ext>
            </a:extLst>
          </p:cNvPr>
          <p:cNvSpPr/>
          <p:nvPr/>
        </p:nvSpPr>
        <p:spPr>
          <a:xfrm>
            <a:off x="7992742" y="4726593"/>
            <a:ext cx="1271152" cy="1117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เคยปฏิบัติงานอยู่อำเภอ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</a:t>
            </a:r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xmlns="" id="{6FD1CC1F-7D09-4DD9-A6CA-293213CBF00C}"/>
              </a:ext>
            </a:extLst>
          </p:cNvPr>
          <p:cNvSpPr/>
          <p:nvPr/>
        </p:nvSpPr>
        <p:spPr>
          <a:xfrm>
            <a:off x="6463763" y="5288159"/>
            <a:ext cx="1174018" cy="138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– 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ตามวุฒิการศึกษา</a:t>
            </a:r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xmlns="" id="{19AF4881-DAE0-48AA-A70A-759D2E9BBF7D}"/>
              </a:ext>
            </a:extLst>
          </p:cNvPr>
          <p:cNvSpPr/>
          <p:nvPr/>
        </p:nvSpPr>
        <p:spPr>
          <a:xfrm>
            <a:off x="9845084" y="5285059"/>
            <a:ext cx="1174018" cy="138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– 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ตามวุฒิการศึกษา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2867D369-73A7-4897-858A-8A50CF06BEDA}"/>
              </a:ext>
            </a:extLst>
          </p:cNvPr>
          <p:cNvSpPr/>
          <p:nvPr/>
        </p:nvSpPr>
        <p:spPr>
          <a:xfrm>
            <a:off x="9482906" y="3517878"/>
            <a:ext cx="1118027" cy="1083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539" name="Rectangle 538">
            <a:extLst>
              <a:ext uri="{FF2B5EF4-FFF2-40B4-BE49-F238E27FC236}">
                <a16:creationId xmlns:a16="http://schemas.microsoft.com/office/drawing/2014/main" xmlns="" id="{E3DE8A19-F952-43F2-B2B3-33D1F4DE0821}"/>
              </a:ext>
            </a:extLst>
          </p:cNvPr>
          <p:cNvSpPr/>
          <p:nvPr/>
        </p:nvSpPr>
        <p:spPr>
          <a:xfrm>
            <a:off x="8115666" y="3146251"/>
            <a:ext cx="328603" cy="1469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xmlns="" id="{B928213A-AE34-4674-98CD-06B36572B2C9}"/>
              </a:ext>
            </a:extLst>
          </p:cNvPr>
          <p:cNvSpPr/>
          <p:nvPr/>
        </p:nvSpPr>
        <p:spPr>
          <a:xfrm>
            <a:off x="9832771" y="4468089"/>
            <a:ext cx="775788" cy="1903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หรือเคยปฏิบัติงานอยู่อำเภอ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xmlns="" id="{0BEF6B20-5B50-4C87-B9F8-5CC320FE73FB}"/>
              </a:ext>
            </a:extLst>
          </p:cNvPr>
          <p:cNvSpPr/>
          <p:nvPr/>
        </p:nvSpPr>
        <p:spPr>
          <a:xfrm>
            <a:off x="10327571" y="5987191"/>
            <a:ext cx="1089889" cy="1561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สถานะเทียบเท่ากัน</a:t>
            </a: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xmlns="" id="{457C4854-9CD0-43A0-9974-6657198AC8C0}"/>
              </a:ext>
            </a:extLst>
          </p:cNvPr>
          <p:cNvCxnSpPr>
            <a:cxnSpLocks/>
          </p:cNvCxnSpPr>
          <p:nvPr/>
        </p:nvCxnSpPr>
        <p:spPr>
          <a:xfrm>
            <a:off x="3219908" y="1790256"/>
            <a:ext cx="666014" cy="0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xmlns="" id="{27CB3DDF-1F49-4DFD-A207-B455E32F0F41}"/>
              </a:ext>
            </a:extLst>
          </p:cNvPr>
          <p:cNvCxnSpPr>
            <a:cxnSpLocks/>
          </p:cNvCxnSpPr>
          <p:nvPr/>
        </p:nvCxnSpPr>
        <p:spPr>
          <a:xfrm>
            <a:off x="7245886" y="4967713"/>
            <a:ext cx="1850706" cy="3114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xmlns="" id="{2991FA1D-2890-400D-A8E4-5E54039DC722}"/>
              </a:ext>
            </a:extLst>
          </p:cNvPr>
          <p:cNvCxnSpPr>
            <a:cxnSpLocks/>
          </p:cNvCxnSpPr>
          <p:nvPr/>
        </p:nvCxnSpPr>
        <p:spPr>
          <a:xfrm>
            <a:off x="2246088" y="4856747"/>
            <a:ext cx="36802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xmlns="" id="{80FE1EE4-9CF6-47B2-8735-595101276D83}"/>
              </a:ext>
            </a:extLst>
          </p:cNvPr>
          <p:cNvSpPr/>
          <p:nvPr/>
        </p:nvSpPr>
        <p:spPr>
          <a:xfrm>
            <a:off x="9288515" y="6000552"/>
            <a:ext cx="814758" cy="1440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ส่วนภูมิภาค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AFEA5B2F-6EB4-4BF1-ACC1-E9CB7F8CEFA3}"/>
              </a:ext>
            </a:extLst>
          </p:cNvPr>
          <p:cNvSpPr/>
          <p:nvPr/>
        </p:nvSpPr>
        <p:spPr>
          <a:xfrm>
            <a:off x="7790445" y="5967350"/>
            <a:ext cx="1341747" cy="2956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ส่วนกลาง หมายความรวมถึงเขตและศูนย์ปฏิบัติการด้วย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xmlns="" id="{AF968511-294F-4E2D-B854-1C80E2BB4131}"/>
              </a:ext>
            </a:extLst>
          </p:cNvPr>
          <p:cNvCxnSpPr>
            <a:cxnSpLocks/>
          </p:cNvCxnSpPr>
          <p:nvPr/>
        </p:nvCxnSpPr>
        <p:spPr>
          <a:xfrm flipV="1">
            <a:off x="9135752" y="2871554"/>
            <a:ext cx="0" cy="23396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xmlns="" id="{337DBCF1-ECC9-4844-B625-4F7AC6E50C9C}"/>
              </a:ext>
            </a:extLst>
          </p:cNvPr>
          <p:cNvCxnSpPr>
            <a:cxnSpLocks/>
          </p:cNvCxnSpPr>
          <p:nvPr/>
        </p:nvCxnSpPr>
        <p:spPr>
          <a:xfrm>
            <a:off x="5398008" y="3208751"/>
            <a:ext cx="320029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8">
            <a:extLst>
              <a:ext uri="{FF2B5EF4-FFF2-40B4-BE49-F238E27FC236}">
                <a16:creationId xmlns:a16="http://schemas.microsoft.com/office/drawing/2014/main" xmlns="" id="{6F466B21-596F-433E-96CA-812619F97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17" y="5448894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(ส่วนกลาง)</a:t>
            </a:r>
            <a:endParaRPr kumimoji="0" lang="en-US" altLang="th-TH" sz="1065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5" name="TextBox 13">
            <a:extLst>
              <a:ext uri="{FF2B5EF4-FFF2-40B4-BE49-F238E27FC236}">
                <a16:creationId xmlns:a16="http://schemas.microsoft.com/office/drawing/2014/main" xmlns="" id="{DD0BC070-39B1-4133-BE0F-FBDC91139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6262" y="4745172"/>
            <a:ext cx="1515014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sp>
        <p:nvSpPr>
          <p:cNvPr id="7" name="TextBox 15">
            <a:extLst>
              <a:ext uri="{FF2B5EF4-FFF2-40B4-BE49-F238E27FC236}">
                <a16:creationId xmlns:a16="http://schemas.microsoft.com/office/drawing/2014/main" xmlns="" id="{C2E8CD69-6F7F-4249-855F-06ABC21DC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800" y="3076323"/>
            <a:ext cx="1486040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ผู้อำนวยการศูนย์ชำนาญการพิเศษ</a:t>
            </a:r>
          </a:p>
        </p:txBody>
      </p:sp>
      <p:sp>
        <p:nvSpPr>
          <p:cNvPr id="8" name="TextBox 16">
            <a:extLst>
              <a:ext uri="{FF2B5EF4-FFF2-40B4-BE49-F238E27FC236}">
                <a16:creationId xmlns:a16="http://schemas.microsoft.com/office/drawing/2014/main" xmlns="" id="{F2BB6EE6-92DD-4341-AA37-D53A40535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053" y="1598148"/>
            <a:ext cx="1571973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ผู้เชี่ยวชาญ</a:t>
            </a:r>
          </a:p>
        </p:txBody>
      </p:sp>
      <p:sp>
        <p:nvSpPr>
          <p:cNvPr id="9" name="TextBox 17">
            <a:extLst>
              <a:ext uri="{FF2B5EF4-FFF2-40B4-BE49-F238E27FC236}">
                <a16:creationId xmlns:a16="http://schemas.microsoft.com/office/drawing/2014/main" xmlns="" id="{8D2E5DFC-A6DF-4775-BE0A-D36D2E50C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16" y="2313630"/>
            <a:ext cx="1486040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ผอ. กอง ระดับต้น</a:t>
            </a:r>
          </a:p>
        </p:txBody>
      </p:sp>
      <p:sp>
        <p:nvSpPr>
          <p:cNvPr id="10" name="TextBox 27">
            <a:extLst>
              <a:ext uri="{FF2B5EF4-FFF2-40B4-BE49-F238E27FC236}">
                <a16:creationId xmlns:a16="http://schemas.microsoft.com/office/drawing/2014/main" xmlns="" id="{5AEA8DE2-579F-4E90-B34B-B51E4A72B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5024" y="673570"/>
            <a:ext cx="1285062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ผู้ทรงคุณวุฒิ</a:t>
            </a:r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xmlns="" id="{A2A61B39-3A38-4535-808E-DDFDCC88F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214" y="1610122"/>
            <a:ext cx="1486041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ผอ. กอง/สำนัก/</a:t>
            </a:r>
            <a:r>
              <a:rPr kumimoji="0" lang="th-TH" altLang="th-TH" sz="1065" b="1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สสก</a:t>
            </a: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.ระดับสูง</a:t>
            </a:r>
          </a:p>
        </p:txBody>
      </p:sp>
      <p:sp>
        <p:nvSpPr>
          <p:cNvPr id="12" name="TextBox 29">
            <a:extLst>
              <a:ext uri="{FF2B5EF4-FFF2-40B4-BE49-F238E27FC236}">
                <a16:creationId xmlns:a16="http://schemas.microsoft.com/office/drawing/2014/main" xmlns="" id="{595AE896-4BD3-4676-A3A8-E4256C3E6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182" y="302029"/>
            <a:ext cx="1403952" cy="27962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217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อธิบดี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A472302-1FB0-4477-8286-F79F6D10F561}"/>
              </a:ext>
            </a:extLst>
          </p:cNvPr>
          <p:cNvSpPr txBox="1"/>
          <p:nvPr/>
        </p:nvSpPr>
        <p:spPr>
          <a:xfrm>
            <a:off x="5051107" y="897923"/>
            <a:ext cx="1403952" cy="2796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17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รองอธิบดี</a:t>
            </a:r>
          </a:p>
        </p:txBody>
      </p:sp>
      <p:sp>
        <p:nvSpPr>
          <p:cNvPr id="16" name="TextBox 18">
            <a:extLst>
              <a:ext uri="{FF2B5EF4-FFF2-40B4-BE49-F238E27FC236}">
                <a16:creationId xmlns:a16="http://schemas.microsoft.com/office/drawing/2014/main" xmlns="" id="{FC77022D-824E-4DA1-B24C-90139300C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4341" y="2299308"/>
            <a:ext cx="1486041" cy="256224"/>
          </a:xfrm>
          <a:prstGeom prst="rect">
            <a:avLst/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เกษตรจังหวัด ระดับต้น</a:t>
            </a: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xmlns="" id="{B3153FA6-7170-4E96-9D42-282195957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404" y="5478664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(จังหวัด)</a:t>
            </a:r>
            <a:endParaRPr kumimoji="0" lang="en-US" altLang="th-TH" sz="106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sp>
        <p:nvSpPr>
          <p:cNvPr id="18" name="TextBox 20">
            <a:extLst>
              <a:ext uri="{FF2B5EF4-FFF2-40B4-BE49-F238E27FC236}">
                <a16:creationId xmlns:a16="http://schemas.microsoft.com/office/drawing/2014/main" xmlns="" id="{CFD5C995-453D-4FC3-B0F8-260957AB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8104" y="4764454"/>
            <a:ext cx="1491787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xmlns="" id="{FF308E23-A8BA-45B0-B75C-FBB11CD99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5450" y="3062253"/>
            <a:ext cx="1486041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หัวหน้ากลุ่มชำนาญการพิเศษ</a:t>
            </a: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xmlns="" id="{E229DE2C-E0D2-45D3-AB39-7AAF14CCF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0943" y="3830785"/>
            <a:ext cx="1458196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นักวิชาการชำนาญการพิเศษ</a:t>
            </a:r>
          </a:p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(เกษตรตำบล)</a:t>
            </a:r>
          </a:p>
        </p:txBody>
      </p:sp>
      <p:sp>
        <p:nvSpPr>
          <p:cNvPr id="21" name="TextBox 25">
            <a:extLst>
              <a:ext uri="{FF2B5EF4-FFF2-40B4-BE49-F238E27FC236}">
                <a16:creationId xmlns:a16="http://schemas.microsoft.com/office/drawing/2014/main" xmlns="" id="{570D741F-611F-4A12-8B39-4FD7D4467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7509" y="3476061"/>
            <a:ext cx="770269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เกษตรอำเภอ</a:t>
            </a:r>
            <a:b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06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ชำนาญการ</a:t>
            </a:r>
          </a:p>
        </p:txBody>
      </p:sp>
      <p:sp>
        <p:nvSpPr>
          <p:cNvPr id="22" name="TextBox 26">
            <a:extLst>
              <a:ext uri="{FF2B5EF4-FFF2-40B4-BE49-F238E27FC236}">
                <a16:creationId xmlns:a16="http://schemas.microsoft.com/office/drawing/2014/main" xmlns="" id="{A5618185-BEC9-4F46-BAAC-78928B54A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0524" y="3087959"/>
            <a:ext cx="1486041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เกษตรอำเภอชำนาญการพิเศษ</a:t>
            </a:r>
          </a:p>
        </p:txBody>
      </p:sp>
      <p:sp>
        <p:nvSpPr>
          <p:cNvPr id="23" name="TextBox 31">
            <a:extLst>
              <a:ext uri="{FF2B5EF4-FFF2-40B4-BE49-F238E27FC236}">
                <a16:creationId xmlns:a16="http://schemas.microsoft.com/office/drawing/2014/main" xmlns="" id="{D9406698-F4D6-440C-84A9-4DD5C66A4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8008" y="1628850"/>
            <a:ext cx="1486041" cy="256224"/>
          </a:xfrm>
          <a:prstGeom prst="rect">
            <a:avLst/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H SarabunIT๙" pitchFamily="34" charset="-34"/>
                <a:ea typeface="+mn-ea"/>
                <a:cs typeface="TH SarabunIT๙" pitchFamily="34" charset="-34"/>
              </a:rPr>
              <a:t>เกษตรจังหวัด ระดับสูง</a:t>
            </a:r>
          </a:p>
        </p:txBody>
      </p:sp>
      <p:sp>
        <p:nvSpPr>
          <p:cNvPr id="24" name="TextBox 20">
            <a:extLst>
              <a:ext uri="{FF2B5EF4-FFF2-40B4-BE49-F238E27FC236}">
                <a16:creationId xmlns:a16="http://schemas.microsoft.com/office/drawing/2014/main" xmlns="" id="{913A5AC3-B72C-400A-80AD-5209AA05A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0030" y="4775890"/>
            <a:ext cx="1458196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sp>
        <p:nvSpPr>
          <p:cNvPr id="25" name="TextBox 21">
            <a:extLst>
              <a:ext uri="{FF2B5EF4-FFF2-40B4-BE49-F238E27FC236}">
                <a16:creationId xmlns:a16="http://schemas.microsoft.com/office/drawing/2014/main" xmlns="" id="{151B9246-C6B1-4EAE-9262-1487C8803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5899" y="3621536"/>
            <a:ext cx="1491787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หัวหน้ากลุ่มชำนาญการ</a:t>
            </a: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xmlns="" id="{98F657CA-13C2-4E50-A061-C617B2B05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6114" y="5900133"/>
            <a:ext cx="1126673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25C6E3"/>
              </a:buClr>
              <a:buSzPct val="70000"/>
              <a:buFont typeface="Wingdings" panose="05000000000000000000" pitchFamily="2" charset="2"/>
              <a:buChar char="n"/>
              <a:tabLst/>
              <a:defRPr/>
            </a:pPr>
            <a:r>
              <a:rPr kumimoji="0" lang="th-TH" alt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หมายเหตุ </a:t>
            </a:r>
            <a:r>
              <a:rPr kumimoji="0" lang="en-US" alt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:  1. </a:t>
            </a:r>
            <a:r>
              <a:rPr kumimoji="0" lang="th-TH" alt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ทุกตำแหน่งภายใต้สำนักงานเกษตรพื้นที่กรุงเทพมหานครให้ใช้เส้นทางก้าวหน้าเช่นเดียวกับสำนักงานเกษตรจังหวัด</a:t>
            </a:r>
            <a:br>
              <a:rPr kumimoji="0" lang="th-TH" alt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alt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</a:t>
            </a:r>
            <a:r>
              <a:rPr kumimoji="0" lang="en-US" alt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2.</a:t>
            </a:r>
            <a:r>
              <a:rPr kumimoji="0" lang="th-TH" alt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การนับระยะเวลาปฏิบัติงานในแต่ละตำแหน่งที่จะแต่งตั้ง ให้นับรวมถึงคำสั่งกรมส่งเสริมการเกษตรที่มอบหมายให้ไปปฏิบัติงานตามโครงสร้างภายในด้วย</a:t>
            </a:r>
            <a:b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3.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ผู้ดำรงตำแหน่งหรือเคยดำรงตำแหน่งในจังหวัดชายแดนภาคใต้ให้นับระยะเวลาตามระเบียบสำนักนายกรัฐมนตรีว่าด้วยบำเหน็จความชอบสำหรับเจ้าหน้าที่ผู้ปฏิบัติงานในจังหวัดชายแดนภาคใต้ พ.ศ. 2550 </a:t>
            </a:r>
            <a:b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 หนังสือ</a:t>
            </a:r>
            <a:r>
              <a:rPr kumimoji="0" lang="th-TH" sz="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สํานักงาน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ก.พ. ที่ นร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1006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/ว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ลงวันที่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14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มีนาคม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2551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และหนังสือ</a:t>
            </a:r>
            <a:r>
              <a:rPr kumimoji="0" lang="th-TH" sz="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สํานักงาน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ก.พ. ที่ นร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1006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/ว 7 ลงวันที่ 17 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มีนาคม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2565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ยกเว้น กรณีความเชี่ยวชาญ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/>
            </a:r>
            <a:b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4. 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ประสบการณ์ในงานที่หลากหลาย หมายถึง ประสบการณ์ในการปฏิบัติราชการ ในต่างสายงาน ต่างหน่วยงาน ต่างพื้นที่ หรือต่างลักษณะงาน อย่างละไม่น้อยกว่า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ปี  โดยอาจเป็นประสบการณ์ในการปฏิบัติ</a:t>
            </a:r>
            <a:b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ราชการในต่างสายงาน ต่างหน่วยงาน ต่างพื้นที่ หรือต่างลักษณะงานรวมกันก็ได้ นับแต่วันที่บรรจุ ตามที่ อ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พ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กระทรวงกำหนด ทั้งนี้ ให้มีผลบังคับใช้ตั้งแต่ปีงบประมาณ พ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ศ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 2568 (1 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ค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.67) </a:t>
            </a: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ยกเว้น ตำแหน่งวิศวกรการเกษตร นิติกร นักวิชาการคอมพิวเตอร์ นักวิเทศสัมพันธ์ นักวิชาการแผนที่ภาพถ่าย นักวิชาการสถิติ</a:t>
            </a:r>
            <a:b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นักวิชาการเงินและบัญชี ตำแหน่งนักวิชาการพัสดุ และตำแหน่ง</a:t>
            </a:r>
            <a:r>
              <a:rPr kumimoji="0" lang="th-TH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นักวิชาการตรวจสอบภายใน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l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/>
            </a:r>
            <a:br>
              <a:rPr kumimoji="0" lang="th-TH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endParaRPr kumimoji="0" lang="th-TH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l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th-TH" altLang="th-TH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xmlns="" id="{412CF31E-0201-4B26-A4CB-FB97DE0FF426}"/>
              </a:ext>
            </a:extLst>
          </p:cNvPr>
          <p:cNvCxnSpPr>
            <a:cxnSpLocks/>
          </p:cNvCxnSpPr>
          <p:nvPr/>
        </p:nvCxnSpPr>
        <p:spPr>
          <a:xfrm flipV="1">
            <a:off x="3316216" y="5003579"/>
            <a:ext cx="0" cy="4403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xmlns="" id="{A0CFAD0E-9FB4-4EF1-A317-78664B358922}"/>
              </a:ext>
            </a:extLst>
          </p:cNvPr>
          <p:cNvCxnSpPr>
            <a:cxnSpLocks/>
          </p:cNvCxnSpPr>
          <p:nvPr/>
        </p:nvCxnSpPr>
        <p:spPr>
          <a:xfrm flipV="1">
            <a:off x="6452993" y="4998639"/>
            <a:ext cx="0" cy="45025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3563C25A-CD33-46EA-9F6D-D12CBF8BCC30}"/>
              </a:ext>
            </a:extLst>
          </p:cNvPr>
          <p:cNvCxnSpPr>
            <a:cxnSpLocks/>
          </p:cNvCxnSpPr>
          <p:nvPr/>
        </p:nvCxnSpPr>
        <p:spPr>
          <a:xfrm flipV="1">
            <a:off x="2034252" y="3563176"/>
            <a:ext cx="4310557" cy="1850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454CE45F-42C4-48FD-A017-9A2E47B51C22}"/>
              </a:ext>
            </a:extLst>
          </p:cNvPr>
          <p:cNvCxnSpPr>
            <a:cxnSpLocks/>
          </p:cNvCxnSpPr>
          <p:nvPr/>
        </p:nvCxnSpPr>
        <p:spPr>
          <a:xfrm flipH="1" flipV="1">
            <a:off x="2032998" y="3303395"/>
            <a:ext cx="2" cy="28522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xmlns="" id="{C30E9115-9844-4BE3-8460-9207329777C3}"/>
              </a:ext>
            </a:extLst>
          </p:cNvPr>
          <p:cNvCxnSpPr/>
          <p:nvPr/>
        </p:nvCxnSpPr>
        <p:spPr>
          <a:xfrm flipV="1">
            <a:off x="4620463" y="3316068"/>
            <a:ext cx="0" cy="25039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CF77AEC9-FFC4-4360-B07C-2A4F4DFAF0E2}"/>
              </a:ext>
            </a:extLst>
          </p:cNvPr>
          <p:cNvCxnSpPr>
            <a:cxnSpLocks/>
          </p:cNvCxnSpPr>
          <p:nvPr/>
        </p:nvCxnSpPr>
        <p:spPr>
          <a:xfrm flipH="1" flipV="1">
            <a:off x="1743524" y="1844702"/>
            <a:ext cx="1463" cy="90920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AAAE0017-26BF-41E5-BDA6-3A2858E2A591}"/>
              </a:ext>
            </a:extLst>
          </p:cNvPr>
          <p:cNvCxnSpPr>
            <a:cxnSpLocks/>
          </p:cNvCxnSpPr>
          <p:nvPr/>
        </p:nvCxnSpPr>
        <p:spPr>
          <a:xfrm>
            <a:off x="3175271" y="3290727"/>
            <a:ext cx="683756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xmlns="" id="{ADED3DE6-4C67-4D19-B527-43BF77B3FBF7}"/>
              </a:ext>
            </a:extLst>
          </p:cNvPr>
          <p:cNvCxnSpPr>
            <a:cxnSpLocks/>
          </p:cNvCxnSpPr>
          <p:nvPr/>
        </p:nvCxnSpPr>
        <p:spPr>
          <a:xfrm>
            <a:off x="5367255" y="1804487"/>
            <a:ext cx="1981091" cy="4249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xmlns="" id="{84D65640-4699-48A4-8CBF-F744F40DC533}"/>
              </a:ext>
            </a:extLst>
          </p:cNvPr>
          <p:cNvCxnSpPr>
            <a:cxnSpLocks/>
          </p:cNvCxnSpPr>
          <p:nvPr/>
        </p:nvCxnSpPr>
        <p:spPr>
          <a:xfrm flipV="1">
            <a:off x="5756189" y="559475"/>
            <a:ext cx="2106" cy="31602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xmlns="" id="{F2CE4331-DD49-4FC5-A7C3-0F1E81D3E997}"/>
              </a:ext>
            </a:extLst>
          </p:cNvPr>
          <p:cNvCxnSpPr>
            <a:cxnSpLocks/>
          </p:cNvCxnSpPr>
          <p:nvPr/>
        </p:nvCxnSpPr>
        <p:spPr>
          <a:xfrm flipV="1">
            <a:off x="4061142" y="794856"/>
            <a:ext cx="1539389" cy="6635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xmlns="" id="{5E04C77D-BF4B-477E-AB81-C494E0382A44}"/>
              </a:ext>
            </a:extLst>
          </p:cNvPr>
          <p:cNvCxnSpPr>
            <a:cxnSpLocks/>
            <a:stCxn id="7" idx="0"/>
            <a:endCxn id="9" idx="2"/>
          </p:cNvCxnSpPr>
          <p:nvPr/>
        </p:nvCxnSpPr>
        <p:spPr>
          <a:xfrm flipH="1" flipV="1">
            <a:off x="4629236" y="2569854"/>
            <a:ext cx="1584" cy="506469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xmlns="" id="{9FB4C4A1-BD46-4955-8AFC-ECF68F10B034}"/>
              </a:ext>
            </a:extLst>
          </p:cNvPr>
          <p:cNvCxnSpPr>
            <a:cxnSpLocks/>
          </p:cNvCxnSpPr>
          <p:nvPr/>
        </p:nvCxnSpPr>
        <p:spPr>
          <a:xfrm flipV="1">
            <a:off x="9830767" y="4266721"/>
            <a:ext cx="0" cy="50916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xmlns="" id="{AC8A5B73-0207-4471-91D1-F29A04DF5129}"/>
              </a:ext>
            </a:extLst>
          </p:cNvPr>
          <p:cNvCxnSpPr>
            <a:cxnSpLocks/>
          </p:cNvCxnSpPr>
          <p:nvPr/>
        </p:nvCxnSpPr>
        <p:spPr>
          <a:xfrm flipV="1">
            <a:off x="9843544" y="3343588"/>
            <a:ext cx="1" cy="46134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16" name="Picture 115">
            <a:extLst>
              <a:ext uri="{FF2B5EF4-FFF2-40B4-BE49-F238E27FC236}">
                <a16:creationId xmlns:a16="http://schemas.microsoft.com/office/drawing/2014/main" xmlns="" id="{E3C380DC-5FCC-4FCC-B2BB-5E2E9419A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219" y="345824"/>
            <a:ext cx="178679" cy="179394"/>
          </a:xfrm>
          <a:prstGeom prst="rect">
            <a:avLst/>
          </a:prstGeom>
        </p:spPr>
      </p:pic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xmlns="" id="{72BB0F04-0012-44F3-9BE9-D1EEC86C8782}"/>
              </a:ext>
            </a:extLst>
          </p:cNvPr>
          <p:cNvCxnSpPr>
            <a:cxnSpLocks/>
          </p:cNvCxnSpPr>
          <p:nvPr/>
        </p:nvCxnSpPr>
        <p:spPr>
          <a:xfrm flipV="1">
            <a:off x="7216157" y="4858361"/>
            <a:ext cx="968492" cy="817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xmlns="" id="{99807476-044A-4277-8100-B39B6F74A70B}"/>
              </a:ext>
            </a:extLst>
          </p:cNvPr>
          <p:cNvCxnSpPr>
            <a:cxnSpLocks/>
          </p:cNvCxnSpPr>
          <p:nvPr/>
        </p:nvCxnSpPr>
        <p:spPr>
          <a:xfrm>
            <a:off x="4072340" y="5748567"/>
            <a:ext cx="1616064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xmlns="" id="{631865DC-B023-4F77-A083-5CCC888C2B1C}"/>
              </a:ext>
            </a:extLst>
          </p:cNvPr>
          <p:cNvCxnSpPr>
            <a:cxnSpLocks/>
          </p:cNvCxnSpPr>
          <p:nvPr/>
        </p:nvCxnSpPr>
        <p:spPr>
          <a:xfrm flipV="1">
            <a:off x="7208395" y="5733863"/>
            <a:ext cx="1830555" cy="5105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xmlns="" id="{D0166E14-B77A-4E4D-8142-E8DE27C4A80E}"/>
              </a:ext>
            </a:extLst>
          </p:cNvPr>
          <p:cNvCxnSpPr>
            <a:cxnSpLocks/>
          </p:cNvCxnSpPr>
          <p:nvPr/>
        </p:nvCxnSpPr>
        <p:spPr>
          <a:xfrm>
            <a:off x="4087513" y="4959415"/>
            <a:ext cx="1636857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xmlns="" id="{F4CFB7BD-DCB0-41E1-A563-1BDFF1A02A9C}"/>
              </a:ext>
            </a:extLst>
          </p:cNvPr>
          <p:cNvCxnSpPr>
            <a:cxnSpLocks/>
          </p:cNvCxnSpPr>
          <p:nvPr/>
        </p:nvCxnSpPr>
        <p:spPr>
          <a:xfrm flipV="1">
            <a:off x="7234531" y="3124211"/>
            <a:ext cx="1865992" cy="8086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xmlns="" id="{3D9DD382-961D-41EA-8D0A-7DD2D7B6ECED}"/>
              </a:ext>
            </a:extLst>
          </p:cNvPr>
          <p:cNvCxnSpPr>
            <a:cxnSpLocks/>
          </p:cNvCxnSpPr>
          <p:nvPr/>
        </p:nvCxnSpPr>
        <p:spPr>
          <a:xfrm>
            <a:off x="6451609" y="1014770"/>
            <a:ext cx="1667363" cy="4161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xmlns="" id="{A80769A9-E837-442F-8764-F5EF2D163CE5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1384471" y="4213007"/>
            <a:ext cx="1124306" cy="53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xmlns="" id="{EC4C7A33-1C42-4F85-98A0-0C6AA9088527}"/>
              </a:ext>
            </a:extLst>
          </p:cNvPr>
          <p:cNvCxnSpPr>
            <a:cxnSpLocks/>
          </p:cNvCxnSpPr>
          <p:nvPr/>
        </p:nvCxnSpPr>
        <p:spPr>
          <a:xfrm>
            <a:off x="1384471" y="1804487"/>
            <a:ext cx="255516" cy="0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xmlns="" id="{E7149493-81B7-4C1B-BFD0-F6A9B29EF37B}"/>
              </a:ext>
            </a:extLst>
          </p:cNvPr>
          <p:cNvCxnSpPr>
            <a:cxnSpLocks/>
          </p:cNvCxnSpPr>
          <p:nvPr/>
        </p:nvCxnSpPr>
        <p:spPr>
          <a:xfrm flipH="1" flipV="1">
            <a:off x="7600732" y="2874331"/>
            <a:ext cx="1536239" cy="5372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xmlns="" id="{2AA4CBDC-D3EB-4857-B535-34270070985F}"/>
              </a:ext>
            </a:extLst>
          </p:cNvPr>
          <p:cNvCxnSpPr>
            <a:cxnSpLocks/>
          </p:cNvCxnSpPr>
          <p:nvPr/>
        </p:nvCxnSpPr>
        <p:spPr>
          <a:xfrm flipV="1">
            <a:off x="7600730" y="2869920"/>
            <a:ext cx="0" cy="555279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xmlns="" id="{8780BA0A-42E1-4FB0-98DB-31A1582DF607}"/>
              </a:ext>
            </a:extLst>
          </p:cNvPr>
          <p:cNvCxnSpPr>
            <a:cxnSpLocks/>
          </p:cNvCxnSpPr>
          <p:nvPr/>
        </p:nvCxnSpPr>
        <p:spPr>
          <a:xfrm flipV="1">
            <a:off x="9032147" y="3614802"/>
            <a:ext cx="10740" cy="94229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xmlns="" id="{05759BB2-C0C6-42EE-9C76-E976927EF459}"/>
              </a:ext>
            </a:extLst>
          </p:cNvPr>
          <p:cNvCxnSpPr>
            <a:cxnSpLocks/>
          </p:cNvCxnSpPr>
          <p:nvPr/>
        </p:nvCxnSpPr>
        <p:spPr>
          <a:xfrm>
            <a:off x="9038006" y="3614802"/>
            <a:ext cx="49784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xmlns="" id="{DF0794F9-8D0D-46CB-B41D-C0834F5813E1}"/>
              </a:ext>
            </a:extLst>
          </p:cNvPr>
          <p:cNvCxnSpPr>
            <a:cxnSpLocks/>
          </p:cNvCxnSpPr>
          <p:nvPr/>
        </p:nvCxnSpPr>
        <p:spPr>
          <a:xfrm flipV="1">
            <a:off x="9525051" y="3344786"/>
            <a:ext cx="0" cy="270016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27">
            <a:extLst>
              <a:ext uri="{FF2B5EF4-FFF2-40B4-BE49-F238E27FC236}">
                <a16:creationId xmlns:a16="http://schemas.microsoft.com/office/drawing/2014/main" xmlns="" id="{07D3FC7A-7437-40E6-BA1F-1CE71B20A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796" y="5979948"/>
            <a:ext cx="200097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altLang="th-TH" sz="1065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TH SarabunIT๙" pitchFamily="34" charset="-34"/>
              <a:ea typeface="+mn-ea"/>
              <a:cs typeface="TH SarabunIT๙" pitchFamily="34" charset="-34"/>
            </a:endParaRPr>
          </a:p>
        </p:txBody>
      </p:sp>
      <p:sp>
        <p:nvSpPr>
          <p:cNvPr id="129" name="TextBox 20">
            <a:extLst>
              <a:ext uri="{FF2B5EF4-FFF2-40B4-BE49-F238E27FC236}">
                <a16:creationId xmlns:a16="http://schemas.microsoft.com/office/drawing/2014/main" xmlns="" id="{0D7CC52E-920E-4A68-9DAF-0EEF861E7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8220" y="5979948"/>
            <a:ext cx="228590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th-TH" altLang="th-TH" sz="106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xmlns="" id="{0BBFCF0E-9730-4E39-96EE-88A8317D7F99}"/>
              </a:ext>
            </a:extLst>
          </p:cNvPr>
          <p:cNvCxnSpPr>
            <a:cxnSpLocks/>
          </p:cNvCxnSpPr>
          <p:nvPr/>
        </p:nvCxnSpPr>
        <p:spPr>
          <a:xfrm>
            <a:off x="3556942" y="1054554"/>
            <a:ext cx="1516928" cy="1664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xmlns="" id="{821AC530-1F97-490E-A872-BA4419ABBC2B}"/>
              </a:ext>
            </a:extLst>
          </p:cNvPr>
          <p:cNvCxnSpPr>
            <a:cxnSpLocks/>
          </p:cNvCxnSpPr>
          <p:nvPr/>
        </p:nvCxnSpPr>
        <p:spPr>
          <a:xfrm flipV="1">
            <a:off x="5368914" y="2512160"/>
            <a:ext cx="2015426" cy="2333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xmlns="" id="{73171B22-1D10-4CE2-B00F-521463CE5812}"/>
              </a:ext>
            </a:extLst>
          </p:cNvPr>
          <p:cNvCxnSpPr>
            <a:cxnSpLocks/>
          </p:cNvCxnSpPr>
          <p:nvPr/>
        </p:nvCxnSpPr>
        <p:spPr>
          <a:xfrm flipH="1" flipV="1">
            <a:off x="6332427" y="3306804"/>
            <a:ext cx="3557" cy="254499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xmlns="" id="{30781C22-D82D-47B7-91CD-90A1A1B6BA0A}"/>
              </a:ext>
            </a:extLst>
          </p:cNvPr>
          <p:cNvCxnSpPr>
            <a:cxnSpLocks/>
          </p:cNvCxnSpPr>
          <p:nvPr/>
        </p:nvCxnSpPr>
        <p:spPr>
          <a:xfrm>
            <a:off x="5429093" y="3752027"/>
            <a:ext cx="318923" cy="3006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xmlns="" id="{0813E52D-2742-4024-BFFC-98E9B45A3051}"/>
              </a:ext>
            </a:extLst>
          </p:cNvPr>
          <p:cNvCxnSpPr>
            <a:cxnSpLocks/>
          </p:cNvCxnSpPr>
          <p:nvPr/>
        </p:nvCxnSpPr>
        <p:spPr>
          <a:xfrm>
            <a:off x="10061896" y="6074279"/>
            <a:ext cx="316165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6" name="Straight Arrow Connector 235">
            <a:extLst>
              <a:ext uri="{FF2B5EF4-FFF2-40B4-BE49-F238E27FC236}">
                <a16:creationId xmlns:a16="http://schemas.microsoft.com/office/drawing/2014/main" xmlns="" id="{F162A16C-B53D-4ED9-9D27-35CEEB7F77AC}"/>
              </a:ext>
            </a:extLst>
          </p:cNvPr>
          <p:cNvCxnSpPr>
            <a:cxnSpLocks/>
          </p:cNvCxnSpPr>
          <p:nvPr/>
        </p:nvCxnSpPr>
        <p:spPr>
          <a:xfrm flipV="1">
            <a:off x="5595531" y="559475"/>
            <a:ext cx="0" cy="24159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>
            <a:extLst>
              <a:ext uri="{FF2B5EF4-FFF2-40B4-BE49-F238E27FC236}">
                <a16:creationId xmlns:a16="http://schemas.microsoft.com/office/drawing/2014/main" xmlns="" id="{650668EE-EEBC-4808-810C-807469B8E6F9}"/>
              </a:ext>
            </a:extLst>
          </p:cNvPr>
          <p:cNvCxnSpPr>
            <a:cxnSpLocks/>
          </p:cNvCxnSpPr>
          <p:nvPr/>
        </p:nvCxnSpPr>
        <p:spPr>
          <a:xfrm flipV="1">
            <a:off x="3552915" y="897925"/>
            <a:ext cx="0" cy="15215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xmlns="" id="{9339EBD3-02DC-4205-BE4B-F4F80914C190}"/>
              </a:ext>
            </a:extLst>
          </p:cNvPr>
          <p:cNvCxnSpPr>
            <a:cxnSpLocks/>
          </p:cNvCxnSpPr>
          <p:nvPr/>
        </p:nvCxnSpPr>
        <p:spPr>
          <a:xfrm flipV="1">
            <a:off x="5444333" y="3746889"/>
            <a:ext cx="0" cy="115069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xmlns="" id="{0CF45EE9-3ED5-400D-B173-F6F1AC46EBAA}"/>
              </a:ext>
            </a:extLst>
          </p:cNvPr>
          <p:cNvCxnSpPr>
            <a:cxnSpLocks/>
          </p:cNvCxnSpPr>
          <p:nvPr/>
        </p:nvCxnSpPr>
        <p:spPr>
          <a:xfrm flipV="1">
            <a:off x="4099632" y="4884757"/>
            <a:ext cx="1340162" cy="29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Connector: Elbow 351">
            <a:extLst>
              <a:ext uri="{FF2B5EF4-FFF2-40B4-BE49-F238E27FC236}">
                <a16:creationId xmlns:a16="http://schemas.microsoft.com/office/drawing/2014/main" xmlns="" id="{E79A0498-0E32-47A0-AC71-37663FA4E8B1}"/>
              </a:ext>
            </a:extLst>
          </p:cNvPr>
          <p:cNvCxnSpPr>
            <a:cxnSpLocks/>
          </p:cNvCxnSpPr>
          <p:nvPr/>
        </p:nvCxnSpPr>
        <p:spPr>
          <a:xfrm flipV="1">
            <a:off x="2516208" y="2093480"/>
            <a:ext cx="1736756" cy="973651"/>
          </a:xfrm>
          <a:prstGeom prst="bentConnector3">
            <a:avLst>
              <a:gd name="adj1" fmla="val -46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Arrow Connector 357">
            <a:extLst>
              <a:ext uri="{FF2B5EF4-FFF2-40B4-BE49-F238E27FC236}">
                <a16:creationId xmlns:a16="http://schemas.microsoft.com/office/drawing/2014/main" xmlns="" id="{AD319481-DBE7-4E40-953A-BFB048FC02C2}"/>
              </a:ext>
            </a:extLst>
          </p:cNvPr>
          <p:cNvCxnSpPr>
            <a:cxnSpLocks/>
          </p:cNvCxnSpPr>
          <p:nvPr/>
        </p:nvCxnSpPr>
        <p:spPr>
          <a:xfrm flipV="1">
            <a:off x="4242571" y="1832192"/>
            <a:ext cx="0" cy="27018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1" name="Connector: Elbow 370">
            <a:extLst>
              <a:ext uri="{FF2B5EF4-FFF2-40B4-BE49-F238E27FC236}">
                <a16:creationId xmlns:a16="http://schemas.microsoft.com/office/drawing/2014/main" xmlns="" id="{79A2BEBD-2B40-4F0F-9A88-6F54D737F681}"/>
              </a:ext>
            </a:extLst>
          </p:cNvPr>
          <p:cNvCxnSpPr>
            <a:cxnSpLocks/>
          </p:cNvCxnSpPr>
          <p:nvPr/>
        </p:nvCxnSpPr>
        <p:spPr>
          <a:xfrm flipV="1">
            <a:off x="2657391" y="2527223"/>
            <a:ext cx="1224129" cy="676215"/>
          </a:xfrm>
          <a:prstGeom prst="bentConnector3">
            <a:avLst>
              <a:gd name="adj1" fmla="val 50000"/>
            </a:avLst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xmlns="" id="{C1E3B573-BEF3-46DD-A848-969B24795FC6}"/>
              </a:ext>
            </a:extLst>
          </p:cNvPr>
          <p:cNvCxnSpPr>
            <a:cxnSpLocks/>
          </p:cNvCxnSpPr>
          <p:nvPr/>
        </p:nvCxnSpPr>
        <p:spPr>
          <a:xfrm flipH="1" flipV="1">
            <a:off x="5222968" y="1176936"/>
            <a:ext cx="6307" cy="433186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Connector: Elbow 521">
            <a:extLst>
              <a:ext uri="{FF2B5EF4-FFF2-40B4-BE49-F238E27FC236}">
                <a16:creationId xmlns:a16="http://schemas.microsoft.com/office/drawing/2014/main" xmlns="" id="{5FF2D785-40C3-47DD-B904-026809CF5762}"/>
              </a:ext>
            </a:extLst>
          </p:cNvPr>
          <p:cNvCxnSpPr>
            <a:cxnSpLocks/>
          </p:cNvCxnSpPr>
          <p:nvPr/>
        </p:nvCxnSpPr>
        <p:spPr>
          <a:xfrm flipV="1">
            <a:off x="7252974" y="3313563"/>
            <a:ext cx="1821673" cy="443933"/>
          </a:xfrm>
          <a:prstGeom prst="bentConnector3">
            <a:avLst>
              <a:gd name="adj1" fmla="val 25014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Connector: Curved 540">
            <a:extLst>
              <a:ext uri="{FF2B5EF4-FFF2-40B4-BE49-F238E27FC236}">
                <a16:creationId xmlns:a16="http://schemas.microsoft.com/office/drawing/2014/main" xmlns="" id="{7EF3DB5D-F85E-4053-8AB5-27B372E7EB07}"/>
              </a:ext>
            </a:extLst>
          </p:cNvPr>
          <p:cNvCxnSpPr>
            <a:cxnSpLocks/>
            <a:endCxn id="539" idx="1"/>
          </p:cNvCxnSpPr>
          <p:nvPr/>
        </p:nvCxnSpPr>
        <p:spPr>
          <a:xfrm flipV="1">
            <a:off x="7952478" y="3219719"/>
            <a:ext cx="163188" cy="9610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" name="Rectangle 541">
            <a:extLst>
              <a:ext uri="{FF2B5EF4-FFF2-40B4-BE49-F238E27FC236}">
                <a16:creationId xmlns:a16="http://schemas.microsoft.com/office/drawing/2014/main" xmlns="" id="{BD09BDA9-05BF-4838-9C21-0A6E4E9B50BD}"/>
              </a:ext>
            </a:extLst>
          </p:cNvPr>
          <p:cNvSpPr/>
          <p:nvPr/>
        </p:nvSpPr>
        <p:spPr>
          <a:xfrm>
            <a:off x="8353122" y="2661497"/>
            <a:ext cx="2939438" cy="1358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และมีประสบการณ์ที่เกี่ยวข้องกับภารกิจของศูนย์ซึ่งกำหนดไว้ในประกาศฯ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xmlns="" id="{82A7E83A-0CCF-4A3D-B735-BAECC471BB5C}"/>
              </a:ext>
            </a:extLst>
          </p:cNvPr>
          <p:cNvSpPr/>
          <p:nvPr/>
        </p:nvSpPr>
        <p:spPr>
          <a:xfrm>
            <a:off x="8031719" y="2979328"/>
            <a:ext cx="440451" cy="62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xmlns="" id="{9C00ACDF-E848-4C74-92ED-A6C2596A4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253" y="3070075"/>
            <a:ext cx="1574589" cy="256224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ผู้อำนวยการกลุ่มชำนาญการพิเศษ</a:t>
            </a:r>
          </a:p>
        </p:txBody>
      </p:sp>
      <p:cxnSp>
        <p:nvCxnSpPr>
          <p:cNvPr id="508" name="Straight Connector 507">
            <a:extLst>
              <a:ext uri="{FF2B5EF4-FFF2-40B4-BE49-F238E27FC236}">
                <a16:creationId xmlns:a16="http://schemas.microsoft.com/office/drawing/2014/main" xmlns="" id="{F6878FFF-1231-404D-918D-51FC5158B39E}"/>
              </a:ext>
            </a:extLst>
          </p:cNvPr>
          <p:cNvCxnSpPr/>
          <p:nvPr/>
        </p:nvCxnSpPr>
        <p:spPr>
          <a:xfrm flipH="1">
            <a:off x="5222969" y="3417801"/>
            <a:ext cx="2370932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>
            <a:extLst>
              <a:ext uri="{FF2B5EF4-FFF2-40B4-BE49-F238E27FC236}">
                <a16:creationId xmlns:a16="http://schemas.microsoft.com/office/drawing/2014/main" xmlns="" id="{10AAC20D-EEA4-4200-A4E7-FFA6D974109C}"/>
              </a:ext>
            </a:extLst>
          </p:cNvPr>
          <p:cNvCxnSpPr>
            <a:cxnSpLocks/>
          </p:cNvCxnSpPr>
          <p:nvPr/>
        </p:nvCxnSpPr>
        <p:spPr>
          <a:xfrm flipH="1" flipV="1">
            <a:off x="5229275" y="3292969"/>
            <a:ext cx="1427" cy="116626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0" name="TextBox 69">
            <a:extLst>
              <a:ext uri="{FF2B5EF4-FFF2-40B4-BE49-F238E27FC236}">
                <a16:creationId xmlns:a16="http://schemas.microsoft.com/office/drawing/2014/main" xmlns="" id="{477004E2-7637-4094-841A-CF9801D2E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339" y="1340358"/>
            <a:ext cx="1706955" cy="23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l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อำนวยการระดับสูงและต้นไม่น้อยกว่า 2 ปี</a:t>
            </a:r>
          </a:p>
        </p:txBody>
      </p:sp>
      <p:cxnSp>
        <p:nvCxnSpPr>
          <p:cNvPr id="536" name="Connector: Curved 535">
            <a:extLst>
              <a:ext uri="{FF2B5EF4-FFF2-40B4-BE49-F238E27FC236}">
                <a16:creationId xmlns:a16="http://schemas.microsoft.com/office/drawing/2014/main" xmlns="" id="{C4513D7B-FB45-4C7E-9D30-E1AABE4DD2CB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482940" y="5339236"/>
            <a:ext cx="61494" cy="135551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" name="Connector: Curved 539">
            <a:extLst>
              <a:ext uri="{FF2B5EF4-FFF2-40B4-BE49-F238E27FC236}">
                <a16:creationId xmlns:a16="http://schemas.microsoft.com/office/drawing/2014/main" xmlns="" id="{78BDEF9B-9EE6-40CF-AC74-38A624B5291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394083" y="5323947"/>
            <a:ext cx="46945" cy="141219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5" name="Connector: Curved 544">
            <a:extLst>
              <a:ext uri="{FF2B5EF4-FFF2-40B4-BE49-F238E27FC236}">
                <a16:creationId xmlns:a16="http://schemas.microsoft.com/office/drawing/2014/main" xmlns="" id="{43287550-A2E9-4D5A-BC91-71EDD458DEA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679296" y="2188913"/>
            <a:ext cx="89413" cy="148266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Connector: Curved 548">
            <a:extLst>
              <a:ext uri="{FF2B5EF4-FFF2-40B4-BE49-F238E27FC236}">
                <a16:creationId xmlns:a16="http://schemas.microsoft.com/office/drawing/2014/main" xmlns="" id="{F4C73F44-29B5-48AD-BD35-7B2E46A6AE1B}"/>
              </a:ext>
            </a:extLst>
          </p:cNvPr>
          <p:cNvCxnSpPr>
            <a:cxnSpLocks/>
          </p:cNvCxnSpPr>
          <p:nvPr/>
        </p:nvCxnSpPr>
        <p:spPr>
          <a:xfrm flipV="1">
            <a:off x="3479408" y="1701217"/>
            <a:ext cx="178324" cy="84098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Connector: Curved 552">
            <a:extLst>
              <a:ext uri="{FF2B5EF4-FFF2-40B4-BE49-F238E27FC236}">
                <a16:creationId xmlns:a16="http://schemas.microsoft.com/office/drawing/2014/main" xmlns="" id="{52D553AD-DA06-4F91-B411-FD73EDDE9BB8}"/>
              </a:ext>
            </a:extLst>
          </p:cNvPr>
          <p:cNvCxnSpPr/>
          <p:nvPr/>
        </p:nvCxnSpPr>
        <p:spPr>
          <a:xfrm rot="5400000" flipH="1" flipV="1">
            <a:off x="4405501" y="667177"/>
            <a:ext cx="153337" cy="93494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Connector: Curved 554">
            <a:extLst>
              <a:ext uri="{FF2B5EF4-FFF2-40B4-BE49-F238E27FC236}">
                <a16:creationId xmlns:a16="http://schemas.microsoft.com/office/drawing/2014/main" xmlns="" id="{B977097C-A6D6-45FA-A410-532D25FCEC80}"/>
              </a:ext>
            </a:extLst>
          </p:cNvPr>
          <p:cNvCxnSpPr>
            <a:cxnSpLocks/>
          </p:cNvCxnSpPr>
          <p:nvPr/>
        </p:nvCxnSpPr>
        <p:spPr>
          <a:xfrm flipV="1">
            <a:off x="5229275" y="1488114"/>
            <a:ext cx="259098" cy="70270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or: Curved 97">
            <a:extLst>
              <a:ext uri="{FF2B5EF4-FFF2-40B4-BE49-F238E27FC236}">
                <a16:creationId xmlns:a16="http://schemas.microsoft.com/office/drawing/2014/main" xmlns="" id="{FC665495-ED39-4481-B0B3-732CB0F845A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829552" y="4532851"/>
            <a:ext cx="156418" cy="128434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xmlns="" id="{AA459825-88DA-453D-AB91-B44EEE3E9C86}"/>
              </a:ext>
            </a:extLst>
          </p:cNvPr>
          <p:cNvCxnSpPr>
            <a:cxnSpLocks/>
          </p:cNvCxnSpPr>
          <p:nvPr/>
        </p:nvCxnSpPr>
        <p:spPr>
          <a:xfrm rot="10800000">
            <a:off x="3573240" y="2096021"/>
            <a:ext cx="299753" cy="1102054"/>
          </a:xfrm>
          <a:prstGeom prst="bentConnector2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xmlns="" id="{3E547984-ABA7-4756-AF38-CBE2E19370E0}"/>
              </a:ext>
            </a:extLst>
          </p:cNvPr>
          <p:cNvCxnSpPr>
            <a:cxnSpLocks/>
          </p:cNvCxnSpPr>
          <p:nvPr/>
        </p:nvCxnSpPr>
        <p:spPr>
          <a:xfrm flipV="1">
            <a:off x="9830767" y="5031385"/>
            <a:ext cx="0" cy="45025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xmlns="" id="{8B2F06BF-D7FB-441A-84ED-8203BC752A54}"/>
              </a:ext>
            </a:extLst>
          </p:cNvPr>
          <p:cNvCxnSpPr>
            <a:cxnSpLocks/>
          </p:cNvCxnSpPr>
          <p:nvPr/>
        </p:nvCxnSpPr>
        <p:spPr>
          <a:xfrm flipV="1">
            <a:off x="7246685" y="3819323"/>
            <a:ext cx="575536" cy="9587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Straight Arrow Connector 514">
            <a:extLst>
              <a:ext uri="{FF2B5EF4-FFF2-40B4-BE49-F238E27FC236}">
                <a16:creationId xmlns:a16="http://schemas.microsoft.com/office/drawing/2014/main" xmlns="" id="{13D64D19-87A1-43D0-BC5F-91AD3430DA87}"/>
              </a:ext>
            </a:extLst>
          </p:cNvPr>
          <p:cNvCxnSpPr>
            <a:cxnSpLocks/>
          </p:cNvCxnSpPr>
          <p:nvPr/>
        </p:nvCxnSpPr>
        <p:spPr>
          <a:xfrm flipH="1" flipV="1">
            <a:off x="4632126" y="1875737"/>
            <a:ext cx="5001" cy="46946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Connector: Curved 526">
            <a:extLst>
              <a:ext uri="{FF2B5EF4-FFF2-40B4-BE49-F238E27FC236}">
                <a16:creationId xmlns:a16="http://schemas.microsoft.com/office/drawing/2014/main" xmlns="" id="{6D816776-747E-4880-852F-9B8BD158CAD9}"/>
              </a:ext>
            </a:extLst>
          </p:cNvPr>
          <p:cNvCxnSpPr/>
          <p:nvPr/>
        </p:nvCxnSpPr>
        <p:spPr>
          <a:xfrm rot="16200000" flipV="1">
            <a:off x="1180193" y="3266556"/>
            <a:ext cx="271124" cy="13743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Arrow Connector 322">
            <a:extLst>
              <a:ext uri="{FF2B5EF4-FFF2-40B4-BE49-F238E27FC236}">
                <a16:creationId xmlns:a16="http://schemas.microsoft.com/office/drawing/2014/main" xmlns="" id="{DBFF2230-0522-4E5F-9870-DC60C16F5D48}"/>
              </a:ext>
            </a:extLst>
          </p:cNvPr>
          <p:cNvCxnSpPr>
            <a:cxnSpLocks/>
          </p:cNvCxnSpPr>
          <p:nvPr/>
        </p:nvCxnSpPr>
        <p:spPr>
          <a:xfrm flipV="1">
            <a:off x="8127360" y="1879670"/>
            <a:ext cx="0" cy="419637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5" name="Connector: Curved 324">
            <a:extLst>
              <a:ext uri="{FF2B5EF4-FFF2-40B4-BE49-F238E27FC236}">
                <a16:creationId xmlns:a16="http://schemas.microsoft.com/office/drawing/2014/main" xmlns="" id="{9BF2C801-8001-4C16-A611-8DB0ADAA5A5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679295" y="2910669"/>
            <a:ext cx="89413" cy="148266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0" name="Connector: Curved 559">
            <a:extLst>
              <a:ext uri="{FF2B5EF4-FFF2-40B4-BE49-F238E27FC236}">
                <a16:creationId xmlns:a16="http://schemas.microsoft.com/office/drawing/2014/main" xmlns="" id="{DAE2F679-E52F-44D3-A150-EADBFDD4C3C9}"/>
              </a:ext>
            </a:extLst>
          </p:cNvPr>
          <p:cNvCxnSpPr/>
          <p:nvPr/>
        </p:nvCxnSpPr>
        <p:spPr>
          <a:xfrm rot="5400000" flipH="1" flipV="1">
            <a:off x="8152569" y="1321361"/>
            <a:ext cx="92521" cy="8578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Connector: Curved 569">
            <a:extLst>
              <a:ext uri="{FF2B5EF4-FFF2-40B4-BE49-F238E27FC236}">
                <a16:creationId xmlns:a16="http://schemas.microsoft.com/office/drawing/2014/main" xmlns="" id="{AE74E3BA-0C29-4D22-9FA2-2DDD81347F5D}"/>
              </a:ext>
            </a:extLst>
          </p:cNvPr>
          <p:cNvCxnSpPr>
            <a:cxnSpLocks/>
          </p:cNvCxnSpPr>
          <p:nvPr/>
        </p:nvCxnSpPr>
        <p:spPr>
          <a:xfrm rot="10800000">
            <a:off x="1628770" y="2561338"/>
            <a:ext cx="107560" cy="8995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or: Elbow 161">
            <a:extLst>
              <a:ext uri="{FF2B5EF4-FFF2-40B4-BE49-F238E27FC236}">
                <a16:creationId xmlns:a16="http://schemas.microsoft.com/office/drawing/2014/main" xmlns="" id="{C2789E16-1041-4197-A83E-0B838C8A915E}"/>
              </a:ext>
            </a:extLst>
          </p:cNvPr>
          <p:cNvCxnSpPr>
            <a:stCxn id="9" idx="3"/>
            <a:endCxn id="23" idx="1"/>
          </p:cNvCxnSpPr>
          <p:nvPr/>
        </p:nvCxnSpPr>
        <p:spPr>
          <a:xfrm flipV="1">
            <a:off x="5372256" y="1756962"/>
            <a:ext cx="1985752" cy="684780"/>
          </a:xfrm>
          <a:prstGeom prst="bentConnector3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Curved 163">
            <a:extLst>
              <a:ext uri="{FF2B5EF4-FFF2-40B4-BE49-F238E27FC236}">
                <a16:creationId xmlns:a16="http://schemas.microsoft.com/office/drawing/2014/main" xmlns="" id="{09194D83-9538-42B6-BE94-785C7891F462}"/>
              </a:ext>
            </a:extLst>
          </p:cNvPr>
          <p:cNvCxnSpPr>
            <a:cxnSpLocks/>
            <a:endCxn id="361" idx="1"/>
          </p:cNvCxnSpPr>
          <p:nvPr/>
        </p:nvCxnSpPr>
        <p:spPr>
          <a:xfrm flipV="1">
            <a:off x="8158343" y="2181078"/>
            <a:ext cx="167619" cy="8468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xmlns="" id="{B4C270F9-C5CB-48A0-84EE-A6DA0138F099}"/>
              </a:ext>
            </a:extLst>
          </p:cNvPr>
          <p:cNvCxnSpPr>
            <a:cxnSpLocks/>
          </p:cNvCxnSpPr>
          <p:nvPr/>
        </p:nvCxnSpPr>
        <p:spPr>
          <a:xfrm flipV="1">
            <a:off x="6460414" y="3881833"/>
            <a:ext cx="6699" cy="930048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xmlns="" id="{828D8071-274F-442C-B856-5202F4D934CB}"/>
              </a:ext>
            </a:extLst>
          </p:cNvPr>
          <p:cNvCxnSpPr/>
          <p:nvPr/>
        </p:nvCxnSpPr>
        <p:spPr>
          <a:xfrm flipV="1">
            <a:off x="3876629" y="4406199"/>
            <a:ext cx="0" cy="17196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xmlns="" id="{4FF2119D-57B4-4D20-A571-10B50166497E}"/>
              </a:ext>
            </a:extLst>
          </p:cNvPr>
          <p:cNvCxnSpPr>
            <a:cxnSpLocks/>
          </p:cNvCxnSpPr>
          <p:nvPr/>
        </p:nvCxnSpPr>
        <p:spPr>
          <a:xfrm>
            <a:off x="6845520" y="5031385"/>
            <a:ext cx="0" cy="162701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xmlns="" id="{D24EA308-9BC7-446F-81D4-C379CD06DE40}"/>
              </a:ext>
            </a:extLst>
          </p:cNvPr>
          <p:cNvCxnSpPr>
            <a:cxnSpLocks/>
          </p:cNvCxnSpPr>
          <p:nvPr/>
        </p:nvCxnSpPr>
        <p:spPr>
          <a:xfrm>
            <a:off x="6845521" y="5194086"/>
            <a:ext cx="3914257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xmlns="" id="{77BE43EA-C1E1-480C-AB48-98091B7BA2D3}"/>
              </a:ext>
            </a:extLst>
          </p:cNvPr>
          <p:cNvCxnSpPr>
            <a:stCxn id="20" idx="3"/>
          </p:cNvCxnSpPr>
          <p:nvPr/>
        </p:nvCxnSpPr>
        <p:spPr>
          <a:xfrm flipV="1">
            <a:off x="10579139" y="4029720"/>
            <a:ext cx="180638" cy="11123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xmlns="" id="{910498C6-D3F5-46C0-98D1-6D528F483396}"/>
              </a:ext>
            </a:extLst>
          </p:cNvPr>
          <p:cNvCxnSpPr>
            <a:cxnSpLocks/>
          </p:cNvCxnSpPr>
          <p:nvPr/>
        </p:nvCxnSpPr>
        <p:spPr>
          <a:xfrm>
            <a:off x="10759777" y="4029721"/>
            <a:ext cx="0" cy="1164366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nector: Elbow 258">
            <a:extLst>
              <a:ext uri="{FF2B5EF4-FFF2-40B4-BE49-F238E27FC236}">
                <a16:creationId xmlns:a16="http://schemas.microsoft.com/office/drawing/2014/main" xmlns="" id="{4D63AC87-51DD-4C7B-B299-6A552538803B}"/>
              </a:ext>
            </a:extLst>
          </p:cNvPr>
          <p:cNvCxnSpPr/>
          <p:nvPr/>
        </p:nvCxnSpPr>
        <p:spPr>
          <a:xfrm flipV="1">
            <a:off x="8630365" y="3351282"/>
            <a:ext cx="797781" cy="215181"/>
          </a:xfrm>
          <a:prstGeom prst="bentConnector3">
            <a:avLst>
              <a:gd name="adj1" fmla="val 99988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xmlns="" id="{017936E3-4A51-47DF-96A4-C66063C3D355}"/>
              </a:ext>
            </a:extLst>
          </p:cNvPr>
          <p:cNvCxnSpPr>
            <a:cxnSpLocks/>
          </p:cNvCxnSpPr>
          <p:nvPr/>
        </p:nvCxnSpPr>
        <p:spPr>
          <a:xfrm>
            <a:off x="3335923" y="3579114"/>
            <a:ext cx="0" cy="43221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6" name="Straight Arrow Connector 575">
            <a:extLst>
              <a:ext uri="{FF2B5EF4-FFF2-40B4-BE49-F238E27FC236}">
                <a16:creationId xmlns:a16="http://schemas.microsoft.com/office/drawing/2014/main" xmlns="" id="{E8E68B43-7C39-4F0F-A676-E72F755085C2}"/>
              </a:ext>
            </a:extLst>
          </p:cNvPr>
          <p:cNvCxnSpPr>
            <a:cxnSpLocks/>
          </p:cNvCxnSpPr>
          <p:nvPr/>
        </p:nvCxnSpPr>
        <p:spPr>
          <a:xfrm flipV="1">
            <a:off x="6161952" y="3303965"/>
            <a:ext cx="1" cy="190912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Connector: Curved 583">
            <a:extLst>
              <a:ext uri="{FF2B5EF4-FFF2-40B4-BE49-F238E27FC236}">
                <a16:creationId xmlns:a16="http://schemas.microsoft.com/office/drawing/2014/main" xmlns="" id="{A29E076F-A0E0-48CA-8F7D-A63C492FA699}"/>
              </a:ext>
            </a:extLst>
          </p:cNvPr>
          <p:cNvCxnSpPr/>
          <p:nvPr/>
        </p:nvCxnSpPr>
        <p:spPr>
          <a:xfrm flipV="1">
            <a:off x="6473997" y="3545776"/>
            <a:ext cx="107466" cy="51486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8" name="Straight Connector 587">
            <a:extLst>
              <a:ext uri="{FF2B5EF4-FFF2-40B4-BE49-F238E27FC236}">
                <a16:creationId xmlns:a16="http://schemas.microsoft.com/office/drawing/2014/main" xmlns="" id="{F4511A99-24D5-4C75-A409-4E516AB92914}"/>
              </a:ext>
            </a:extLst>
          </p:cNvPr>
          <p:cNvCxnSpPr>
            <a:cxnSpLocks/>
          </p:cNvCxnSpPr>
          <p:nvPr/>
        </p:nvCxnSpPr>
        <p:spPr>
          <a:xfrm flipV="1">
            <a:off x="1743524" y="2740988"/>
            <a:ext cx="4646004" cy="12923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6" name="Connector: Curved 595">
            <a:extLst>
              <a:ext uri="{FF2B5EF4-FFF2-40B4-BE49-F238E27FC236}">
                <a16:creationId xmlns:a16="http://schemas.microsoft.com/office/drawing/2014/main" xmlns="" id="{FBC0B623-0853-4019-9BD9-F5D0A8539CBA}"/>
              </a:ext>
            </a:extLst>
          </p:cNvPr>
          <p:cNvCxnSpPr/>
          <p:nvPr/>
        </p:nvCxnSpPr>
        <p:spPr>
          <a:xfrm rot="5400000" flipH="1" flipV="1">
            <a:off x="9108989" y="2845519"/>
            <a:ext cx="172804" cy="10576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Straight Arrow Connector 597">
            <a:extLst>
              <a:ext uri="{FF2B5EF4-FFF2-40B4-BE49-F238E27FC236}">
                <a16:creationId xmlns:a16="http://schemas.microsoft.com/office/drawing/2014/main" xmlns="" id="{51D19082-C0D5-4171-A15C-5C7E9397CD6F}"/>
              </a:ext>
            </a:extLst>
          </p:cNvPr>
          <p:cNvCxnSpPr/>
          <p:nvPr/>
        </p:nvCxnSpPr>
        <p:spPr>
          <a:xfrm>
            <a:off x="6389527" y="2729978"/>
            <a:ext cx="0" cy="347079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Arrow Connector 603">
            <a:extLst>
              <a:ext uri="{FF2B5EF4-FFF2-40B4-BE49-F238E27FC236}">
                <a16:creationId xmlns:a16="http://schemas.microsoft.com/office/drawing/2014/main" xmlns="" id="{6265EF28-E246-4DA2-9D4A-9561A6D918A9}"/>
              </a:ext>
            </a:extLst>
          </p:cNvPr>
          <p:cNvCxnSpPr>
            <a:cxnSpLocks/>
          </p:cNvCxnSpPr>
          <p:nvPr/>
        </p:nvCxnSpPr>
        <p:spPr>
          <a:xfrm flipV="1">
            <a:off x="3317172" y="4453993"/>
            <a:ext cx="0" cy="28525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2" name="Connector: Curved 611">
            <a:extLst>
              <a:ext uri="{FF2B5EF4-FFF2-40B4-BE49-F238E27FC236}">
                <a16:creationId xmlns:a16="http://schemas.microsoft.com/office/drawing/2014/main" xmlns="" id="{2E6D3F08-F778-43E9-A156-AA614A3A0CF6}"/>
              </a:ext>
            </a:extLst>
          </p:cNvPr>
          <p:cNvCxnSpPr>
            <a:cxnSpLocks/>
            <a:stCxn id="5" idx="0"/>
          </p:cNvCxnSpPr>
          <p:nvPr/>
        </p:nvCxnSpPr>
        <p:spPr>
          <a:xfrm rot="16200000" flipV="1">
            <a:off x="3215420" y="4646823"/>
            <a:ext cx="112078" cy="84620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9" name="Connector: Curved 618">
            <a:extLst>
              <a:ext uri="{FF2B5EF4-FFF2-40B4-BE49-F238E27FC236}">
                <a16:creationId xmlns:a16="http://schemas.microsoft.com/office/drawing/2014/main" xmlns="" id="{9553F201-B7AD-4F6C-B7F8-B510F88615FB}"/>
              </a:ext>
            </a:extLst>
          </p:cNvPr>
          <p:cNvCxnSpPr>
            <a:cxnSpLocks/>
          </p:cNvCxnSpPr>
          <p:nvPr/>
        </p:nvCxnSpPr>
        <p:spPr>
          <a:xfrm rot="10800000">
            <a:off x="3013773" y="2859371"/>
            <a:ext cx="284092" cy="15821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1" name="Straight Connector 630">
            <a:extLst>
              <a:ext uri="{FF2B5EF4-FFF2-40B4-BE49-F238E27FC236}">
                <a16:creationId xmlns:a16="http://schemas.microsoft.com/office/drawing/2014/main" xmlns="" id="{6793F0F3-8DCB-41C8-A2CF-5F342402B410}"/>
              </a:ext>
            </a:extLst>
          </p:cNvPr>
          <p:cNvCxnSpPr>
            <a:cxnSpLocks/>
          </p:cNvCxnSpPr>
          <p:nvPr/>
        </p:nvCxnSpPr>
        <p:spPr>
          <a:xfrm>
            <a:off x="4242571" y="2093348"/>
            <a:ext cx="4155483" cy="0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Straight Arrow Connector 631">
            <a:extLst>
              <a:ext uri="{FF2B5EF4-FFF2-40B4-BE49-F238E27FC236}">
                <a16:creationId xmlns:a16="http://schemas.microsoft.com/office/drawing/2014/main" xmlns="" id="{1EC0C728-D9F3-4CF0-99BA-E1178084F59D}"/>
              </a:ext>
            </a:extLst>
          </p:cNvPr>
          <p:cNvCxnSpPr>
            <a:cxnSpLocks/>
          </p:cNvCxnSpPr>
          <p:nvPr/>
        </p:nvCxnSpPr>
        <p:spPr>
          <a:xfrm flipV="1">
            <a:off x="8395022" y="1858096"/>
            <a:ext cx="0" cy="23016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4" name="Connector: Curved 323">
            <a:extLst>
              <a:ext uri="{FF2B5EF4-FFF2-40B4-BE49-F238E27FC236}">
                <a16:creationId xmlns:a16="http://schemas.microsoft.com/office/drawing/2014/main" xmlns="" id="{57E70CA7-97FC-43E1-8041-697138B89241}"/>
              </a:ext>
            </a:extLst>
          </p:cNvPr>
          <p:cNvCxnSpPr/>
          <p:nvPr/>
        </p:nvCxnSpPr>
        <p:spPr>
          <a:xfrm flipV="1">
            <a:off x="2594223" y="1993188"/>
            <a:ext cx="180801" cy="9507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Connector: Curved 331">
            <a:extLst>
              <a:ext uri="{FF2B5EF4-FFF2-40B4-BE49-F238E27FC236}">
                <a16:creationId xmlns:a16="http://schemas.microsoft.com/office/drawing/2014/main" xmlns="" id="{57C0A414-0242-4B48-9E61-D2D4F169A62B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876152" y="5362592"/>
            <a:ext cx="91061" cy="130618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Connector: Elbow 341">
            <a:extLst>
              <a:ext uri="{FF2B5EF4-FFF2-40B4-BE49-F238E27FC236}">
                <a16:creationId xmlns:a16="http://schemas.microsoft.com/office/drawing/2014/main" xmlns="" id="{959C3F45-1812-4235-949C-3F2306A2B8D3}"/>
              </a:ext>
            </a:extLst>
          </p:cNvPr>
          <p:cNvCxnSpPr>
            <a:endCxn id="16" idx="1"/>
          </p:cNvCxnSpPr>
          <p:nvPr/>
        </p:nvCxnSpPr>
        <p:spPr>
          <a:xfrm rot="5400000" flipH="1" flipV="1">
            <a:off x="6910054" y="2592845"/>
            <a:ext cx="639711" cy="308863"/>
          </a:xfrm>
          <a:prstGeom prst="bentConnector2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Connector: Curved 362">
            <a:extLst>
              <a:ext uri="{FF2B5EF4-FFF2-40B4-BE49-F238E27FC236}">
                <a16:creationId xmlns:a16="http://schemas.microsoft.com/office/drawing/2014/main" xmlns="" id="{A488395D-396B-41D2-92D8-2CEF2BB28AE3}"/>
              </a:ext>
            </a:extLst>
          </p:cNvPr>
          <p:cNvCxnSpPr/>
          <p:nvPr/>
        </p:nvCxnSpPr>
        <p:spPr>
          <a:xfrm flipV="1">
            <a:off x="7051304" y="2641851"/>
            <a:ext cx="170408" cy="15194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1" name="TextBox 189">
            <a:extLst>
              <a:ext uri="{FF2B5EF4-FFF2-40B4-BE49-F238E27FC236}">
                <a16:creationId xmlns:a16="http://schemas.microsoft.com/office/drawing/2014/main" xmlns="" id="{E665C320-A1C1-4921-B1B1-19ECDA523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861" y="1040836"/>
            <a:ext cx="2199480" cy="23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l" defTabSz="6953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ปี (มีผลงานและประสบการณ์ในสาขาผู้ทรงคุณวุฒิ 1 ปี) </a:t>
            </a:r>
          </a:p>
        </p:txBody>
      </p:sp>
      <p:cxnSp>
        <p:nvCxnSpPr>
          <p:cNvPr id="367" name="Connector: Curved 366">
            <a:extLst>
              <a:ext uri="{FF2B5EF4-FFF2-40B4-BE49-F238E27FC236}">
                <a16:creationId xmlns:a16="http://schemas.microsoft.com/office/drawing/2014/main" xmlns="" id="{5AFDBE32-4D60-4193-8F75-8B40D883DDCC}"/>
              </a:ext>
            </a:extLst>
          </p:cNvPr>
          <p:cNvCxnSpPr/>
          <p:nvPr/>
        </p:nvCxnSpPr>
        <p:spPr>
          <a:xfrm rot="10800000" flipV="1">
            <a:off x="4649870" y="1055386"/>
            <a:ext cx="230593" cy="9998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Connector: Curved 368">
            <a:extLst>
              <a:ext uri="{FF2B5EF4-FFF2-40B4-BE49-F238E27FC236}">
                <a16:creationId xmlns:a16="http://schemas.microsoft.com/office/drawing/2014/main" xmlns="" id="{B8592B9B-C54D-40E3-A623-04483AE5F08C}"/>
              </a:ext>
            </a:extLst>
          </p:cNvPr>
          <p:cNvCxnSpPr>
            <a:cxnSpLocks/>
          </p:cNvCxnSpPr>
          <p:nvPr/>
        </p:nvCxnSpPr>
        <p:spPr>
          <a:xfrm rot="16200000" flipV="1">
            <a:off x="6502256" y="2725645"/>
            <a:ext cx="177042" cy="126094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3" name="Rectangle 642">
            <a:extLst>
              <a:ext uri="{FF2B5EF4-FFF2-40B4-BE49-F238E27FC236}">
                <a16:creationId xmlns:a16="http://schemas.microsoft.com/office/drawing/2014/main" xmlns="" id="{B51C94C5-15D7-4FD6-9CBB-98ACB6728665}"/>
              </a:ext>
            </a:extLst>
          </p:cNvPr>
          <p:cNvSpPr/>
          <p:nvPr/>
        </p:nvSpPr>
        <p:spPr>
          <a:xfrm>
            <a:off x="5995414" y="1516398"/>
            <a:ext cx="1295919" cy="136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หรือเป็น ชพ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.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นับรวมกัน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373" name="Connector: Curved 372">
            <a:extLst>
              <a:ext uri="{FF2B5EF4-FFF2-40B4-BE49-F238E27FC236}">
                <a16:creationId xmlns:a16="http://schemas.microsoft.com/office/drawing/2014/main" xmlns="" id="{4E6020DE-C83B-4759-9FDD-277734D1419F}"/>
              </a:ext>
            </a:extLst>
          </p:cNvPr>
          <p:cNvCxnSpPr>
            <a:cxnSpLocks/>
          </p:cNvCxnSpPr>
          <p:nvPr/>
        </p:nvCxnSpPr>
        <p:spPr>
          <a:xfrm flipV="1">
            <a:off x="6561722" y="1653402"/>
            <a:ext cx="154904" cy="89835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Connector: Curved 376">
            <a:extLst>
              <a:ext uri="{FF2B5EF4-FFF2-40B4-BE49-F238E27FC236}">
                <a16:creationId xmlns:a16="http://schemas.microsoft.com/office/drawing/2014/main" xmlns="" id="{575DBF95-8940-4ECD-9E70-012390D46B69}"/>
              </a:ext>
            </a:extLst>
          </p:cNvPr>
          <p:cNvCxnSpPr/>
          <p:nvPr/>
        </p:nvCxnSpPr>
        <p:spPr>
          <a:xfrm flipV="1">
            <a:off x="4099615" y="4774883"/>
            <a:ext cx="109151" cy="10562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6" name="Rectangle 645">
            <a:extLst>
              <a:ext uri="{FF2B5EF4-FFF2-40B4-BE49-F238E27FC236}">
                <a16:creationId xmlns:a16="http://schemas.microsoft.com/office/drawing/2014/main" xmlns="" id="{5ED5A2D2-1D37-4BB8-B9CD-E0C5064265E5}"/>
              </a:ext>
            </a:extLst>
          </p:cNvPr>
          <p:cNvSpPr/>
          <p:nvPr/>
        </p:nvSpPr>
        <p:spPr>
          <a:xfrm>
            <a:off x="4369107" y="5364132"/>
            <a:ext cx="1491786" cy="520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หรือเคยปฏิบัติงานอยู่ภายใต้กลุ่มส่วนกลาง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จังหวัด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และประสบการณ์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ต่าง </a:t>
            </a:r>
          </a:p>
        </p:txBody>
      </p:sp>
      <p:sp>
        <p:nvSpPr>
          <p:cNvPr id="649" name="Rectangle 648">
            <a:extLst>
              <a:ext uri="{FF2B5EF4-FFF2-40B4-BE49-F238E27FC236}">
                <a16:creationId xmlns:a16="http://schemas.microsoft.com/office/drawing/2014/main" xmlns="" id="{3220FE66-A904-49FA-AD31-AB3F0BBB034A}"/>
              </a:ext>
            </a:extLst>
          </p:cNvPr>
          <p:cNvSpPr/>
          <p:nvPr/>
        </p:nvSpPr>
        <p:spPr>
          <a:xfrm>
            <a:off x="7614178" y="5036921"/>
            <a:ext cx="1588495" cy="911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และเคยปฏิบัติงานอยู่อำเภอ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650" name="Connector: Curved 649">
            <a:extLst>
              <a:ext uri="{FF2B5EF4-FFF2-40B4-BE49-F238E27FC236}">
                <a16:creationId xmlns:a16="http://schemas.microsoft.com/office/drawing/2014/main" xmlns="" id="{286DA08C-FB32-41C4-B962-2E8FC84B148D}"/>
              </a:ext>
            </a:extLst>
          </p:cNvPr>
          <p:cNvCxnSpPr/>
          <p:nvPr/>
        </p:nvCxnSpPr>
        <p:spPr>
          <a:xfrm flipV="1">
            <a:off x="7600729" y="5082517"/>
            <a:ext cx="185541" cy="111569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Connector: Elbow 660">
            <a:extLst>
              <a:ext uri="{FF2B5EF4-FFF2-40B4-BE49-F238E27FC236}">
                <a16:creationId xmlns:a16="http://schemas.microsoft.com/office/drawing/2014/main" xmlns="" id="{98AA1050-28B8-4188-97D7-6ACF4210C29E}"/>
              </a:ext>
            </a:extLst>
          </p:cNvPr>
          <p:cNvCxnSpPr>
            <a:cxnSpLocks/>
          </p:cNvCxnSpPr>
          <p:nvPr/>
        </p:nvCxnSpPr>
        <p:spPr>
          <a:xfrm flipV="1">
            <a:off x="3682142" y="4001533"/>
            <a:ext cx="5219615" cy="644072"/>
          </a:xfrm>
          <a:prstGeom prst="bentConnector3">
            <a:avLst>
              <a:gd name="adj1" fmla="val 21300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9" name="Straight Connector 668">
            <a:extLst>
              <a:ext uri="{FF2B5EF4-FFF2-40B4-BE49-F238E27FC236}">
                <a16:creationId xmlns:a16="http://schemas.microsoft.com/office/drawing/2014/main" xmlns="" id="{DE722708-1F3A-4E89-820D-5C86A4FEC227}"/>
              </a:ext>
            </a:extLst>
          </p:cNvPr>
          <p:cNvCxnSpPr/>
          <p:nvPr/>
        </p:nvCxnSpPr>
        <p:spPr>
          <a:xfrm>
            <a:off x="3692368" y="4634943"/>
            <a:ext cx="0" cy="10069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7" name="Connector: Elbow 676">
            <a:extLst>
              <a:ext uri="{FF2B5EF4-FFF2-40B4-BE49-F238E27FC236}">
                <a16:creationId xmlns:a16="http://schemas.microsoft.com/office/drawing/2014/main" xmlns="" id="{14DEF796-777C-49A1-9326-569C0B3276D9}"/>
              </a:ext>
            </a:extLst>
          </p:cNvPr>
          <p:cNvCxnSpPr>
            <a:cxnSpLocks/>
            <a:endCxn id="22" idx="1"/>
          </p:cNvCxnSpPr>
          <p:nvPr/>
        </p:nvCxnSpPr>
        <p:spPr>
          <a:xfrm rot="5400000" flipH="1" flipV="1">
            <a:off x="8608409" y="3509419"/>
            <a:ext cx="785463" cy="198768"/>
          </a:xfrm>
          <a:prstGeom prst="bentConnector2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3" name="Connector: Elbow 682">
            <a:extLst>
              <a:ext uri="{FF2B5EF4-FFF2-40B4-BE49-F238E27FC236}">
                <a16:creationId xmlns:a16="http://schemas.microsoft.com/office/drawing/2014/main" xmlns="" id="{51060F9F-A78B-4B0F-8BB2-EA5D20D496D5}"/>
              </a:ext>
            </a:extLst>
          </p:cNvPr>
          <p:cNvCxnSpPr>
            <a:stCxn id="8" idx="0"/>
            <a:endCxn id="10" idx="1"/>
          </p:cNvCxnSpPr>
          <p:nvPr/>
        </p:nvCxnSpPr>
        <p:spPr>
          <a:xfrm rot="5400000" flipH="1" flipV="1">
            <a:off x="2205799" y="1028923"/>
            <a:ext cx="796466" cy="341984"/>
          </a:xfrm>
          <a:prstGeom prst="bentConnector2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5" name="Connector: Curved 684">
            <a:extLst>
              <a:ext uri="{FF2B5EF4-FFF2-40B4-BE49-F238E27FC236}">
                <a16:creationId xmlns:a16="http://schemas.microsoft.com/office/drawing/2014/main" xmlns="" id="{81AC7D64-199F-4545-B3FF-B305A1D1DB23}"/>
              </a:ext>
            </a:extLst>
          </p:cNvPr>
          <p:cNvCxnSpPr/>
          <p:nvPr/>
        </p:nvCxnSpPr>
        <p:spPr>
          <a:xfrm rot="16200000" flipV="1">
            <a:off x="2307911" y="1326331"/>
            <a:ext cx="145222" cy="99155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7" name="Connector: Elbow 686">
            <a:extLst>
              <a:ext uri="{FF2B5EF4-FFF2-40B4-BE49-F238E27FC236}">
                <a16:creationId xmlns:a16="http://schemas.microsoft.com/office/drawing/2014/main" xmlns="" id="{6494F0F8-9C83-4C6F-9365-B951F9FE216D}"/>
              </a:ext>
            </a:extLst>
          </p:cNvPr>
          <p:cNvCxnSpPr>
            <a:cxnSpLocks/>
          </p:cNvCxnSpPr>
          <p:nvPr/>
        </p:nvCxnSpPr>
        <p:spPr>
          <a:xfrm rot="10800000">
            <a:off x="2997026" y="928169"/>
            <a:ext cx="1234001" cy="386425"/>
          </a:xfrm>
          <a:prstGeom prst="bentConnector3">
            <a:avLst>
              <a:gd name="adj1" fmla="val 99719"/>
            </a:avLst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4" name="Straight Connector 693">
            <a:extLst>
              <a:ext uri="{FF2B5EF4-FFF2-40B4-BE49-F238E27FC236}">
                <a16:creationId xmlns:a16="http://schemas.microsoft.com/office/drawing/2014/main" xmlns="" id="{7D3FF3B7-83C3-4F1E-B05A-C1A3C98312A4}"/>
              </a:ext>
            </a:extLst>
          </p:cNvPr>
          <p:cNvCxnSpPr/>
          <p:nvPr/>
        </p:nvCxnSpPr>
        <p:spPr>
          <a:xfrm>
            <a:off x="4224493" y="1317991"/>
            <a:ext cx="0" cy="30014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7" name="Connector: Curved 696">
            <a:extLst>
              <a:ext uri="{FF2B5EF4-FFF2-40B4-BE49-F238E27FC236}">
                <a16:creationId xmlns:a16="http://schemas.microsoft.com/office/drawing/2014/main" xmlns="" id="{A2F0A800-F844-460F-B43D-F925569BFD47}"/>
              </a:ext>
            </a:extLst>
          </p:cNvPr>
          <p:cNvCxnSpPr/>
          <p:nvPr/>
        </p:nvCxnSpPr>
        <p:spPr>
          <a:xfrm flipV="1">
            <a:off x="4242571" y="1523249"/>
            <a:ext cx="109097" cy="61626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8" name="TextBox 69">
            <a:extLst>
              <a:ext uri="{FF2B5EF4-FFF2-40B4-BE49-F238E27FC236}">
                <a16:creationId xmlns:a16="http://schemas.microsoft.com/office/drawing/2014/main" xmlns="" id="{FFCEDE5D-0870-42ED-8DB6-40C698C0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0491" y="607896"/>
            <a:ext cx="1706955" cy="23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l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</a:t>
            </a:r>
            <a:r>
              <a:rPr kumimoji="0" lang="en-US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หรือรวมอำนวยการไม่น้อยกว่า </a:t>
            </a:r>
            <a:r>
              <a:rPr kumimoji="0" lang="en-US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alt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</a:t>
            </a:r>
          </a:p>
        </p:txBody>
      </p:sp>
      <p:cxnSp>
        <p:nvCxnSpPr>
          <p:cNvPr id="700" name="Connector: Curved 699">
            <a:extLst>
              <a:ext uri="{FF2B5EF4-FFF2-40B4-BE49-F238E27FC236}">
                <a16:creationId xmlns:a16="http://schemas.microsoft.com/office/drawing/2014/main" xmlns="" id="{D251CE3E-F82C-47E0-8A4C-E87FB49EB33E}"/>
              </a:ext>
            </a:extLst>
          </p:cNvPr>
          <p:cNvCxnSpPr>
            <a:cxnSpLocks/>
          </p:cNvCxnSpPr>
          <p:nvPr/>
        </p:nvCxnSpPr>
        <p:spPr>
          <a:xfrm flipV="1">
            <a:off x="5758295" y="771279"/>
            <a:ext cx="132824" cy="10422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" name="Connector: Elbow 702">
            <a:extLst>
              <a:ext uri="{FF2B5EF4-FFF2-40B4-BE49-F238E27FC236}">
                <a16:creationId xmlns:a16="http://schemas.microsoft.com/office/drawing/2014/main" xmlns="" id="{0C1F21CB-AB32-49E7-9986-859EA048EE71}"/>
              </a:ext>
            </a:extLst>
          </p:cNvPr>
          <p:cNvCxnSpPr>
            <a:cxnSpLocks/>
          </p:cNvCxnSpPr>
          <p:nvPr/>
        </p:nvCxnSpPr>
        <p:spPr>
          <a:xfrm rot="10800000">
            <a:off x="7229044" y="3255038"/>
            <a:ext cx="597444" cy="379136"/>
          </a:xfrm>
          <a:prstGeom prst="bentConnector3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Connector: Curved 385">
            <a:extLst>
              <a:ext uri="{FF2B5EF4-FFF2-40B4-BE49-F238E27FC236}">
                <a16:creationId xmlns:a16="http://schemas.microsoft.com/office/drawing/2014/main" xmlns="" id="{A0D26961-6A0D-44D2-9266-EEA9C1E9C367}"/>
              </a:ext>
            </a:extLst>
          </p:cNvPr>
          <p:cNvCxnSpPr>
            <a:cxnSpLocks/>
          </p:cNvCxnSpPr>
          <p:nvPr/>
        </p:nvCxnSpPr>
        <p:spPr>
          <a:xfrm rot="10800000">
            <a:off x="7400768" y="3543477"/>
            <a:ext cx="111799" cy="69927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Connector: Curved 389">
            <a:extLst>
              <a:ext uri="{FF2B5EF4-FFF2-40B4-BE49-F238E27FC236}">
                <a16:creationId xmlns:a16="http://schemas.microsoft.com/office/drawing/2014/main" xmlns="" id="{5EB3977A-0079-451A-8274-A5757E182200}"/>
              </a:ext>
            </a:extLst>
          </p:cNvPr>
          <p:cNvCxnSpPr/>
          <p:nvPr/>
        </p:nvCxnSpPr>
        <p:spPr>
          <a:xfrm flipV="1">
            <a:off x="4087513" y="4503817"/>
            <a:ext cx="136980" cy="4803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onnector: Elbow 300">
            <a:extLst>
              <a:ext uri="{FF2B5EF4-FFF2-40B4-BE49-F238E27FC236}">
                <a16:creationId xmlns:a16="http://schemas.microsoft.com/office/drawing/2014/main" xmlns="" id="{493D0E3A-0D9E-46AE-A6C2-803F265C3C71}"/>
              </a:ext>
            </a:extLst>
          </p:cNvPr>
          <p:cNvCxnSpPr>
            <a:cxnSpLocks/>
          </p:cNvCxnSpPr>
          <p:nvPr/>
        </p:nvCxnSpPr>
        <p:spPr>
          <a:xfrm flipV="1">
            <a:off x="3800629" y="3489664"/>
            <a:ext cx="2362578" cy="1660259"/>
          </a:xfrm>
          <a:prstGeom prst="bentConnector3">
            <a:avLst>
              <a:gd name="adj1" fmla="val 50000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xmlns="" id="{990F1ECA-7F23-4C3F-83C5-55A568F80F32}"/>
              </a:ext>
            </a:extLst>
          </p:cNvPr>
          <p:cNvCxnSpPr/>
          <p:nvPr/>
        </p:nvCxnSpPr>
        <p:spPr>
          <a:xfrm flipV="1">
            <a:off x="6034228" y="2940095"/>
            <a:ext cx="0" cy="1221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xmlns="" id="{DDA4DA62-0F87-4E5C-8571-E8134DACFB80}"/>
              </a:ext>
            </a:extLst>
          </p:cNvPr>
          <p:cNvCxnSpPr/>
          <p:nvPr/>
        </p:nvCxnSpPr>
        <p:spPr>
          <a:xfrm flipH="1">
            <a:off x="5589437" y="2946450"/>
            <a:ext cx="44479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Connector 395">
            <a:extLst>
              <a:ext uri="{FF2B5EF4-FFF2-40B4-BE49-F238E27FC236}">
                <a16:creationId xmlns:a16="http://schemas.microsoft.com/office/drawing/2014/main" xmlns="" id="{4C9F1F79-040D-4FA3-94F9-4F57CE0A444D}"/>
              </a:ext>
            </a:extLst>
          </p:cNvPr>
          <p:cNvCxnSpPr>
            <a:cxnSpLocks/>
          </p:cNvCxnSpPr>
          <p:nvPr/>
        </p:nvCxnSpPr>
        <p:spPr>
          <a:xfrm>
            <a:off x="5603524" y="2952901"/>
            <a:ext cx="1167" cy="1903506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Connector 412">
            <a:extLst>
              <a:ext uri="{FF2B5EF4-FFF2-40B4-BE49-F238E27FC236}">
                <a16:creationId xmlns:a16="http://schemas.microsoft.com/office/drawing/2014/main" xmlns="" id="{423ED138-38A8-489B-BA94-A2A0A26DC850}"/>
              </a:ext>
            </a:extLst>
          </p:cNvPr>
          <p:cNvCxnSpPr>
            <a:cxnSpLocks/>
          </p:cNvCxnSpPr>
          <p:nvPr/>
        </p:nvCxnSpPr>
        <p:spPr>
          <a:xfrm flipV="1">
            <a:off x="5597611" y="4860864"/>
            <a:ext cx="106698" cy="897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Connector: Curved 421">
            <a:extLst>
              <a:ext uri="{FF2B5EF4-FFF2-40B4-BE49-F238E27FC236}">
                <a16:creationId xmlns:a16="http://schemas.microsoft.com/office/drawing/2014/main" xmlns="" id="{D76C8711-81C8-48FB-8419-AE9208D9040A}"/>
              </a:ext>
            </a:extLst>
          </p:cNvPr>
          <p:cNvCxnSpPr/>
          <p:nvPr/>
        </p:nvCxnSpPr>
        <p:spPr>
          <a:xfrm flipV="1">
            <a:off x="5600531" y="4685648"/>
            <a:ext cx="215853" cy="14230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Connector: Curved 423">
            <a:extLst>
              <a:ext uri="{FF2B5EF4-FFF2-40B4-BE49-F238E27FC236}">
                <a16:creationId xmlns:a16="http://schemas.microsoft.com/office/drawing/2014/main" xmlns="" id="{7A345555-8D95-4D18-83D1-FB9BCCC6A0F3}"/>
              </a:ext>
            </a:extLst>
          </p:cNvPr>
          <p:cNvCxnSpPr/>
          <p:nvPr/>
        </p:nvCxnSpPr>
        <p:spPr>
          <a:xfrm>
            <a:off x="4351667" y="5156584"/>
            <a:ext cx="168364" cy="99929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xmlns="" id="{A2C12DBA-6C6C-48F7-B784-65A6755922D5}"/>
              </a:ext>
            </a:extLst>
          </p:cNvPr>
          <p:cNvCxnSpPr/>
          <p:nvPr/>
        </p:nvCxnSpPr>
        <p:spPr>
          <a:xfrm flipV="1">
            <a:off x="8184649" y="4764454"/>
            <a:ext cx="145868" cy="6830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xmlns="" id="{0E201B18-AD32-41FD-8A60-114F99CC3A93}"/>
              </a:ext>
            </a:extLst>
          </p:cNvPr>
          <p:cNvCxnSpPr>
            <a:cxnSpLocks/>
            <a:endCxn id="636" idx="2"/>
          </p:cNvCxnSpPr>
          <p:nvPr/>
        </p:nvCxnSpPr>
        <p:spPr>
          <a:xfrm rot="5400000" flipH="1" flipV="1">
            <a:off x="8740515" y="3482515"/>
            <a:ext cx="83858" cy="60314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xmlns="" id="{05520ED1-90EB-4F7B-B349-E8005AD3816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846274" y="3691040"/>
            <a:ext cx="115321" cy="102980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xmlns="" id="{30AB3B52-AB07-4DBE-BD94-EDD19D9B4122}"/>
              </a:ext>
            </a:extLst>
          </p:cNvPr>
          <p:cNvCxnSpPr/>
          <p:nvPr/>
        </p:nvCxnSpPr>
        <p:spPr>
          <a:xfrm flipV="1">
            <a:off x="3346946" y="3800191"/>
            <a:ext cx="141220" cy="8164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xmlns="" id="{6178652B-3554-4CA7-BF38-B86651972A2E}"/>
              </a:ext>
            </a:extLst>
          </p:cNvPr>
          <p:cNvCxnSpPr>
            <a:cxnSpLocks/>
          </p:cNvCxnSpPr>
          <p:nvPr/>
        </p:nvCxnSpPr>
        <p:spPr>
          <a:xfrm>
            <a:off x="6633969" y="5031385"/>
            <a:ext cx="0" cy="23899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xmlns="" id="{4BB92DFF-342D-40AE-8A2F-A21D92C2DE6B}"/>
              </a:ext>
            </a:extLst>
          </p:cNvPr>
          <p:cNvCxnSpPr>
            <a:cxnSpLocks/>
          </p:cNvCxnSpPr>
          <p:nvPr/>
        </p:nvCxnSpPr>
        <p:spPr>
          <a:xfrm>
            <a:off x="6623197" y="5280610"/>
            <a:ext cx="4618545" cy="4819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78726ADA-FBB8-441A-8139-42FB2F9D8935}"/>
              </a:ext>
            </a:extLst>
          </p:cNvPr>
          <p:cNvCxnSpPr>
            <a:cxnSpLocks/>
          </p:cNvCxnSpPr>
          <p:nvPr/>
        </p:nvCxnSpPr>
        <p:spPr>
          <a:xfrm flipV="1">
            <a:off x="11241742" y="3168549"/>
            <a:ext cx="0" cy="211961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CAF8A8B9-E00B-47F9-B8CF-A3833898ACAB}"/>
              </a:ext>
            </a:extLst>
          </p:cNvPr>
          <p:cNvCxnSpPr>
            <a:cxnSpLocks/>
          </p:cNvCxnSpPr>
          <p:nvPr/>
        </p:nvCxnSpPr>
        <p:spPr>
          <a:xfrm flipH="1" flipV="1">
            <a:off x="10594257" y="3168549"/>
            <a:ext cx="639794" cy="2579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or: Curved 56">
            <a:extLst>
              <a:ext uri="{FF2B5EF4-FFF2-40B4-BE49-F238E27FC236}">
                <a16:creationId xmlns:a16="http://schemas.microsoft.com/office/drawing/2014/main" xmlns="" id="{DC2858A5-3C9F-4190-8348-C600D25EBF78}"/>
              </a:ext>
            </a:extLst>
          </p:cNvPr>
          <p:cNvCxnSpPr>
            <a:cxnSpLocks/>
          </p:cNvCxnSpPr>
          <p:nvPr/>
        </p:nvCxnSpPr>
        <p:spPr>
          <a:xfrm>
            <a:off x="7693499" y="5285059"/>
            <a:ext cx="165458" cy="112958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xmlns="" id="{A319A749-13E6-482E-81F0-3CF20BDD7F09}"/>
              </a:ext>
            </a:extLst>
          </p:cNvPr>
          <p:cNvCxnSpPr>
            <a:cxnSpLocks/>
          </p:cNvCxnSpPr>
          <p:nvPr/>
        </p:nvCxnSpPr>
        <p:spPr>
          <a:xfrm>
            <a:off x="10594257" y="3281531"/>
            <a:ext cx="37488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xmlns="" id="{EC5895B2-D446-4D4C-B7C1-A62D260C7B57}"/>
              </a:ext>
            </a:extLst>
          </p:cNvPr>
          <p:cNvCxnSpPr>
            <a:cxnSpLocks/>
          </p:cNvCxnSpPr>
          <p:nvPr/>
        </p:nvCxnSpPr>
        <p:spPr>
          <a:xfrm flipV="1">
            <a:off x="10969143" y="3270562"/>
            <a:ext cx="6802" cy="162060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xmlns="" id="{73D81691-9C9C-44F3-A01A-6E7C980B7EA2}"/>
              </a:ext>
            </a:extLst>
          </p:cNvPr>
          <p:cNvCxnSpPr>
            <a:stCxn id="24" idx="3"/>
          </p:cNvCxnSpPr>
          <p:nvPr/>
        </p:nvCxnSpPr>
        <p:spPr>
          <a:xfrm flipV="1">
            <a:off x="10548226" y="4891167"/>
            <a:ext cx="427719" cy="1283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Connector: Curved 458">
            <a:extLst>
              <a:ext uri="{FF2B5EF4-FFF2-40B4-BE49-F238E27FC236}">
                <a16:creationId xmlns:a16="http://schemas.microsoft.com/office/drawing/2014/main" xmlns="" id="{DB07AC6A-9CA5-41B3-9C3D-86B5B6C32CA3}"/>
              </a:ext>
            </a:extLst>
          </p:cNvPr>
          <p:cNvCxnSpPr/>
          <p:nvPr/>
        </p:nvCxnSpPr>
        <p:spPr>
          <a:xfrm rot="16200000" flipV="1">
            <a:off x="10840153" y="3690334"/>
            <a:ext cx="144326" cy="113652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Curved 54">
            <a:extLst>
              <a:ext uri="{FF2B5EF4-FFF2-40B4-BE49-F238E27FC236}">
                <a16:creationId xmlns:a16="http://schemas.microsoft.com/office/drawing/2014/main" xmlns="" id="{05FB03E9-D707-4BC0-A48F-C825CF1FC8E9}"/>
              </a:ext>
            </a:extLst>
          </p:cNvPr>
          <p:cNvCxnSpPr/>
          <p:nvPr/>
        </p:nvCxnSpPr>
        <p:spPr>
          <a:xfrm rot="16200000" flipV="1">
            <a:off x="9317493" y="4636741"/>
            <a:ext cx="152551" cy="102875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xmlns="" id="{E71955D1-FC71-41A9-8DC5-ED010983110E}"/>
              </a:ext>
            </a:extLst>
          </p:cNvPr>
          <p:cNvCxnSpPr>
            <a:cxnSpLocks/>
          </p:cNvCxnSpPr>
          <p:nvPr/>
        </p:nvCxnSpPr>
        <p:spPr>
          <a:xfrm rot="10800000">
            <a:off x="8323208" y="3038957"/>
            <a:ext cx="165909" cy="82443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Arrow Connector 450">
            <a:extLst>
              <a:ext uri="{FF2B5EF4-FFF2-40B4-BE49-F238E27FC236}">
                <a16:creationId xmlns:a16="http://schemas.microsoft.com/office/drawing/2014/main" xmlns="" id="{91F3537A-4061-4D06-86A2-C506601CE833}"/>
              </a:ext>
            </a:extLst>
          </p:cNvPr>
          <p:cNvCxnSpPr/>
          <p:nvPr/>
        </p:nvCxnSpPr>
        <p:spPr>
          <a:xfrm flipV="1">
            <a:off x="4435422" y="3310365"/>
            <a:ext cx="0" cy="114834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Connector: Curved 452">
            <a:extLst>
              <a:ext uri="{FF2B5EF4-FFF2-40B4-BE49-F238E27FC236}">
                <a16:creationId xmlns:a16="http://schemas.microsoft.com/office/drawing/2014/main" xmlns="" id="{3E8B5056-FED6-401D-A2FC-DC0981BE926A}"/>
              </a:ext>
            </a:extLst>
          </p:cNvPr>
          <p:cNvCxnSpPr>
            <a:cxnSpLocks/>
          </p:cNvCxnSpPr>
          <p:nvPr/>
        </p:nvCxnSpPr>
        <p:spPr>
          <a:xfrm rot="10800000" flipV="1">
            <a:off x="2074298" y="4949039"/>
            <a:ext cx="368398" cy="8788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Slide Number Placeholder 7">
            <a:extLst>
              <a:ext uri="{FF2B5EF4-FFF2-40B4-BE49-F238E27FC236}">
                <a16:creationId xmlns:a16="http://schemas.microsoft.com/office/drawing/2014/main" xmlns="" id="{E8385236-447E-48F2-8D07-159330646872}"/>
              </a:ext>
            </a:extLst>
          </p:cNvPr>
          <p:cNvSpPr txBox="1">
            <a:spLocks/>
          </p:cNvSpPr>
          <p:nvPr/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noProof="0" dirty="0" smtClean="0">
                <a:solidFill>
                  <a:srgbClr val="FFFFFF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5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xmlns="" id="{5B033CAB-02FC-43B9-A476-6D15C9587EE3}"/>
              </a:ext>
            </a:extLst>
          </p:cNvPr>
          <p:cNvGrpSpPr/>
          <p:nvPr/>
        </p:nvGrpSpPr>
        <p:grpSpPr>
          <a:xfrm>
            <a:off x="9772299" y="6259077"/>
            <a:ext cx="1987701" cy="544274"/>
            <a:chOff x="9772299" y="6259077"/>
            <a:chExt cx="1987701" cy="544274"/>
          </a:xfrm>
        </p:grpSpPr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xmlns="" id="{45E9EF17-86D7-421B-B1CB-6C1CB8BD220B}"/>
                </a:ext>
              </a:extLst>
            </p:cNvPr>
            <p:cNvSpPr/>
            <p:nvPr/>
          </p:nvSpPr>
          <p:spPr>
            <a:xfrm>
              <a:off x="9772299" y="6371351"/>
              <a:ext cx="1987701" cy="43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xmlns="" id="{5D652182-6A63-4350-AF53-BBA289341C9C}"/>
                </a:ext>
              </a:extLst>
            </p:cNvPr>
            <p:cNvSpPr/>
            <p:nvPr/>
          </p:nvSpPr>
          <p:spPr>
            <a:xfrm>
              <a:off x="9824707" y="6259077"/>
              <a:ext cx="1905268" cy="358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กองการเจ้าหน้าที่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xmlns="" id="{BE8BE3D9-70AC-4058-973B-4358B60BB0CC}"/>
                </a:ext>
              </a:extLst>
            </p:cNvPr>
            <p:cNvSpPr/>
            <p:nvPr/>
          </p:nvSpPr>
          <p:spPr>
            <a:xfrm>
              <a:off x="9849122" y="6558274"/>
              <a:ext cx="1863930" cy="2450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5C6E3">
                      <a:lumMod val="75000"/>
                    </a:srgbClr>
                  </a:solidFill>
                  <a:effectLst/>
                  <a:uLnTx/>
                  <a:uFillTx/>
                  <a:latin typeface="TH SarabunIT๙" panose="020B0500040200020003" pitchFamily="34" charset="-34"/>
                  <a:ea typeface="+mn-ea"/>
                  <a:cs typeface="TH SarabunIT๙" panose="020B0500040200020003" pitchFamily="34" charset="-34"/>
                </a:rPr>
                <a:t>กลุ่มพัฒนาระบบงานและอัตรากำลัง</a:t>
              </a:r>
            </a:p>
          </p:txBody>
        </p:sp>
      </p:grp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xmlns="" id="{AB271390-1391-4E40-93EB-88FBA331D87E}"/>
              </a:ext>
            </a:extLst>
          </p:cNvPr>
          <p:cNvCxnSpPr/>
          <p:nvPr/>
        </p:nvCxnSpPr>
        <p:spPr>
          <a:xfrm>
            <a:off x="10006019" y="6587351"/>
            <a:ext cx="1520260" cy="0"/>
          </a:xfrm>
          <a:prstGeom prst="line">
            <a:avLst/>
          </a:prstGeom>
          <a:ln>
            <a:solidFill>
              <a:srgbClr val="E80554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9" name="Connector: Curved 198">
            <a:extLst>
              <a:ext uri="{FF2B5EF4-FFF2-40B4-BE49-F238E27FC236}">
                <a16:creationId xmlns:a16="http://schemas.microsoft.com/office/drawing/2014/main" xmlns="" id="{55D52C3B-BDE9-4183-9352-1AB4F6E44520}"/>
              </a:ext>
            </a:extLst>
          </p:cNvPr>
          <p:cNvCxnSpPr>
            <a:cxnSpLocks/>
          </p:cNvCxnSpPr>
          <p:nvPr/>
        </p:nvCxnSpPr>
        <p:spPr>
          <a:xfrm flipV="1">
            <a:off x="6437441" y="4268278"/>
            <a:ext cx="192518" cy="171551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xmlns="" id="{059980A6-DE40-495D-A8AF-4C30B36C7677}"/>
              </a:ext>
            </a:extLst>
          </p:cNvPr>
          <p:cNvCxnSpPr>
            <a:cxnSpLocks/>
          </p:cNvCxnSpPr>
          <p:nvPr/>
        </p:nvCxnSpPr>
        <p:spPr>
          <a:xfrm flipV="1">
            <a:off x="8178282" y="3867640"/>
            <a:ext cx="8448" cy="988767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2" name="TextBox 19">
            <a:extLst>
              <a:ext uri="{FF2B5EF4-FFF2-40B4-BE49-F238E27FC236}">
                <a16:creationId xmlns:a16="http://schemas.microsoft.com/office/drawing/2014/main" xmlns="" id="{F6BACEBD-79BB-443C-9B5B-D1455CEF0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1621" y="5484975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(อำเภอ)</a:t>
            </a:r>
            <a:endParaRPr kumimoji="0" lang="en-US" altLang="th-TH" sz="106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IT๙" panose="020B0500040200020003" pitchFamily="34" charset="-34"/>
              <a:ea typeface="+mn-ea"/>
              <a:cs typeface="TH SarabunIT๙" panose="020B0500040200020003" pitchFamily="34" charset="-34"/>
            </a:endParaRPr>
          </a:p>
        </p:txBody>
      </p:sp>
      <p:cxnSp>
        <p:nvCxnSpPr>
          <p:cNvPr id="30" name="Connector: Curved 29">
            <a:extLst>
              <a:ext uri="{FF2B5EF4-FFF2-40B4-BE49-F238E27FC236}">
                <a16:creationId xmlns:a16="http://schemas.microsoft.com/office/drawing/2014/main" xmlns="" id="{71DAD057-6F83-4FE3-86AB-147108B0D76C}"/>
              </a:ext>
            </a:extLst>
          </p:cNvPr>
          <p:cNvCxnSpPr>
            <a:cxnSpLocks/>
          </p:cNvCxnSpPr>
          <p:nvPr/>
        </p:nvCxnSpPr>
        <p:spPr>
          <a:xfrm rot="10800000" flipV="1">
            <a:off x="7050040" y="1794141"/>
            <a:ext cx="130493" cy="93748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xmlns="" id="{4001D2F8-C941-4AA8-8A00-A1AA42EAA213}"/>
              </a:ext>
            </a:extLst>
          </p:cNvPr>
          <p:cNvCxnSpPr>
            <a:cxnSpLocks/>
            <a:stCxn id="9" idx="1"/>
            <a:endCxn id="8" idx="2"/>
          </p:cNvCxnSpPr>
          <p:nvPr/>
        </p:nvCxnSpPr>
        <p:spPr>
          <a:xfrm rot="10800000">
            <a:off x="2433040" y="1854372"/>
            <a:ext cx="1453176" cy="587370"/>
          </a:xfrm>
          <a:prstGeom prst="bentConnector2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xmlns="" id="{454960DA-0408-45D0-BF42-A793B4351341}"/>
              </a:ext>
            </a:extLst>
          </p:cNvPr>
          <p:cNvCxnSpPr/>
          <p:nvPr/>
        </p:nvCxnSpPr>
        <p:spPr>
          <a:xfrm rot="5400000" flipH="1" flipV="1">
            <a:off x="5455037" y="3087381"/>
            <a:ext cx="136320" cy="69649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nector: Curved 257">
            <a:extLst>
              <a:ext uri="{FF2B5EF4-FFF2-40B4-BE49-F238E27FC236}">
                <a16:creationId xmlns:a16="http://schemas.microsoft.com/office/drawing/2014/main" xmlns="" id="{766B5D55-2E23-4BED-B92E-7E2F8A18599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325018" y="3157411"/>
            <a:ext cx="248897" cy="27619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Connector: Elbow 259">
            <a:extLst>
              <a:ext uri="{FF2B5EF4-FFF2-40B4-BE49-F238E27FC236}">
                <a16:creationId xmlns:a16="http://schemas.microsoft.com/office/drawing/2014/main" xmlns="" id="{FD602794-DD57-44F1-AEF6-DDD05D0A555C}"/>
              </a:ext>
            </a:extLst>
          </p:cNvPr>
          <p:cNvCxnSpPr>
            <a:cxnSpLocks/>
          </p:cNvCxnSpPr>
          <p:nvPr/>
        </p:nvCxnSpPr>
        <p:spPr>
          <a:xfrm rot="10800000">
            <a:off x="2196271" y="1858251"/>
            <a:ext cx="5621119" cy="319794"/>
          </a:xfrm>
          <a:prstGeom prst="bentConnector3">
            <a:avLst>
              <a:gd name="adj1" fmla="val 99988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Rectangle 260">
            <a:extLst>
              <a:ext uri="{FF2B5EF4-FFF2-40B4-BE49-F238E27FC236}">
                <a16:creationId xmlns:a16="http://schemas.microsoft.com/office/drawing/2014/main" xmlns="" id="{20D591EB-77F5-4492-B880-A25EDE73C724}"/>
              </a:ext>
            </a:extLst>
          </p:cNvPr>
          <p:cNvSpPr/>
          <p:nvPr/>
        </p:nvSpPr>
        <p:spPr>
          <a:xfrm>
            <a:off x="515314" y="2761198"/>
            <a:ext cx="986014" cy="7114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(มีผลงานและประสบการณ์ในสาขาความเชี่ยวชาญ </a:t>
            </a:r>
            <a:r>
              <a:rPr kumimoji="0" lang="en-US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 </a:t>
            </a:r>
            <a:r>
              <a:rPr kumimoji="0" lang="th-TH" sz="91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ปี)</a:t>
            </a:r>
          </a:p>
        </p:txBody>
      </p:sp>
      <p:cxnSp>
        <p:nvCxnSpPr>
          <p:cNvPr id="462" name="Connector: Curved 461">
            <a:extLst>
              <a:ext uri="{FF2B5EF4-FFF2-40B4-BE49-F238E27FC236}">
                <a16:creationId xmlns:a16="http://schemas.microsoft.com/office/drawing/2014/main" xmlns="" id="{4648DB60-71E1-4B16-8E67-21164371A8D7}"/>
              </a:ext>
            </a:extLst>
          </p:cNvPr>
          <p:cNvCxnSpPr>
            <a:cxnSpLocks/>
          </p:cNvCxnSpPr>
          <p:nvPr/>
        </p:nvCxnSpPr>
        <p:spPr>
          <a:xfrm rot="10800000" flipV="1">
            <a:off x="3887807" y="2172543"/>
            <a:ext cx="197011" cy="8632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xmlns="" id="{D9100C1C-7D6D-4255-9A39-E7DF9787E3DE}"/>
              </a:ext>
            </a:extLst>
          </p:cNvPr>
          <p:cNvCxnSpPr>
            <a:cxnSpLocks/>
          </p:cNvCxnSpPr>
          <p:nvPr/>
        </p:nvCxnSpPr>
        <p:spPr>
          <a:xfrm flipV="1">
            <a:off x="1384588" y="1794141"/>
            <a:ext cx="2083" cy="2428288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7" name="Connector: Curved 466">
            <a:extLst>
              <a:ext uri="{FF2B5EF4-FFF2-40B4-BE49-F238E27FC236}">
                <a16:creationId xmlns:a16="http://schemas.microsoft.com/office/drawing/2014/main" xmlns="" id="{A43C44F9-46E9-4C3A-BDC3-C8BC34C16E5D}"/>
              </a:ext>
            </a:extLst>
          </p:cNvPr>
          <p:cNvCxnSpPr>
            <a:cxnSpLocks/>
          </p:cNvCxnSpPr>
          <p:nvPr/>
        </p:nvCxnSpPr>
        <p:spPr>
          <a:xfrm rot="10800000">
            <a:off x="2713085" y="2340898"/>
            <a:ext cx="306470" cy="106065"/>
          </a:xfrm>
          <a:prstGeom prst="curvedConnector3">
            <a:avLst>
              <a:gd name="adj1" fmla="val 70202"/>
            </a:avLst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Connector: Curved 471">
            <a:extLst>
              <a:ext uri="{FF2B5EF4-FFF2-40B4-BE49-F238E27FC236}">
                <a16:creationId xmlns:a16="http://schemas.microsoft.com/office/drawing/2014/main" xmlns="" id="{8846C3A1-808B-45A7-809C-BF0E322AAAB2}"/>
              </a:ext>
            </a:extLst>
          </p:cNvPr>
          <p:cNvCxnSpPr/>
          <p:nvPr/>
        </p:nvCxnSpPr>
        <p:spPr>
          <a:xfrm rot="16200000" flipV="1">
            <a:off x="1220313" y="3350942"/>
            <a:ext cx="161908" cy="142676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xmlns="" id="{C433FA4D-E02C-4807-A635-E7BC71B1E0CD}"/>
              </a:ext>
            </a:extLst>
          </p:cNvPr>
          <p:cNvCxnSpPr>
            <a:cxnSpLocks/>
          </p:cNvCxnSpPr>
          <p:nvPr/>
        </p:nvCxnSpPr>
        <p:spPr>
          <a:xfrm flipV="1">
            <a:off x="4892193" y="2890679"/>
            <a:ext cx="0" cy="177924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xmlns="" id="{DAEBB8AB-5BCF-4502-81B7-E55B4CB62ECB}"/>
              </a:ext>
            </a:extLst>
          </p:cNvPr>
          <p:cNvCxnSpPr>
            <a:cxnSpLocks/>
          </p:cNvCxnSpPr>
          <p:nvPr/>
        </p:nvCxnSpPr>
        <p:spPr>
          <a:xfrm>
            <a:off x="4893096" y="2893274"/>
            <a:ext cx="2192699" cy="3577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xmlns="" id="{3E8BDB28-E1C9-42C9-AF97-AB77F8F13A04}"/>
              </a:ext>
            </a:extLst>
          </p:cNvPr>
          <p:cNvCxnSpPr>
            <a:cxnSpLocks/>
          </p:cNvCxnSpPr>
          <p:nvPr/>
        </p:nvCxnSpPr>
        <p:spPr>
          <a:xfrm flipV="1">
            <a:off x="2997098" y="2896258"/>
            <a:ext cx="0" cy="17792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xmlns="" id="{D410834C-9DA9-4A33-B12C-FE39B1D779FB}"/>
              </a:ext>
            </a:extLst>
          </p:cNvPr>
          <p:cNvCxnSpPr>
            <a:cxnSpLocks/>
          </p:cNvCxnSpPr>
          <p:nvPr/>
        </p:nvCxnSpPr>
        <p:spPr>
          <a:xfrm flipV="1">
            <a:off x="2997095" y="2896471"/>
            <a:ext cx="1895668" cy="495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xmlns="" id="{AC9955D3-41B6-4838-8625-8BD52443B7B8}"/>
              </a:ext>
            </a:extLst>
          </p:cNvPr>
          <p:cNvCxnSpPr>
            <a:cxnSpLocks/>
          </p:cNvCxnSpPr>
          <p:nvPr/>
        </p:nvCxnSpPr>
        <p:spPr>
          <a:xfrm rot="10800000">
            <a:off x="4026477" y="4087393"/>
            <a:ext cx="2256848" cy="687491"/>
          </a:xfrm>
          <a:prstGeom prst="bentConnector3">
            <a:avLst>
              <a:gd name="adj1" fmla="val 339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xmlns="" id="{21FD736A-77CB-4B0A-9342-84285599E349}"/>
              </a:ext>
            </a:extLst>
          </p:cNvPr>
          <p:cNvCxnSpPr/>
          <p:nvPr/>
        </p:nvCxnSpPr>
        <p:spPr>
          <a:xfrm rot="10800000">
            <a:off x="4018784" y="4343649"/>
            <a:ext cx="6000722" cy="411252"/>
          </a:xfrm>
          <a:prstGeom prst="bentConnector3">
            <a:avLst>
              <a:gd name="adj1" fmla="val -99"/>
            </a:avLst>
          </a:prstGeom>
          <a:ln w="1905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Connector: Curved 449">
            <a:extLst>
              <a:ext uri="{FF2B5EF4-FFF2-40B4-BE49-F238E27FC236}">
                <a16:creationId xmlns:a16="http://schemas.microsoft.com/office/drawing/2014/main" xmlns="" id="{B4B700FF-220C-41AF-900C-47BDB344DF43}"/>
              </a:ext>
            </a:extLst>
          </p:cNvPr>
          <p:cNvCxnSpPr/>
          <p:nvPr/>
        </p:nvCxnSpPr>
        <p:spPr>
          <a:xfrm flipV="1">
            <a:off x="4798135" y="4213007"/>
            <a:ext cx="94058" cy="8991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xmlns="" id="{8AC64430-9503-429D-881F-4C481B97BD9C}"/>
              </a:ext>
            </a:extLst>
          </p:cNvPr>
          <p:cNvCxnSpPr>
            <a:cxnSpLocks/>
          </p:cNvCxnSpPr>
          <p:nvPr/>
        </p:nvCxnSpPr>
        <p:spPr>
          <a:xfrm>
            <a:off x="1153731" y="1675961"/>
            <a:ext cx="493322" cy="0"/>
          </a:xfrm>
          <a:prstGeom prst="line">
            <a:avLst/>
          </a:prstGeom>
          <a:ln w="190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>
            <a:extLst>
              <a:ext uri="{FF2B5EF4-FFF2-40B4-BE49-F238E27FC236}">
                <a16:creationId xmlns:a16="http://schemas.microsoft.com/office/drawing/2014/main" xmlns="" id="{B6815584-08EE-4F06-9EB8-88E7ADFACE09}"/>
              </a:ext>
            </a:extLst>
          </p:cNvPr>
          <p:cNvCxnSpPr>
            <a:cxnSpLocks/>
          </p:cNvCxnSpPr>
          <p:nvPr/>
        </p:nvCxnSpPr>
        <p:spPr>
          <a:xfrm flipV="1">
            <a:off x="1159467" y="1668864"/>
            <a:ext cx="0" cy="1195297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9" name="Connector: Elbow 498">
            <a:extLst>
              <a:ext uri="{FF2B5EF4-FFF2-40B4-BE49-F238E27FC236}">
                <a16:creationId xmlns:a16="http://schemas.microsoft.com/office/drawing/2014/main" xmlns="" id="{01697F6A-4FE7-4565-822C-54839A072706}"/>
              </a:ext>
            </a:extLst>
          </p:cNvPr>
          <p:cNvCxnSpPr>
            <a:cxnSpLocks/>
          </p:cNvCxnSpPr>
          <p:nvPr/>
        </p:nvCxnSpPr>
        <p:spPr>
          <a:xfrm rot="10800000">
            <a:off x="1152710" y="2864161"/>
            <a:ext cx="895932" cy="195151"/>
          </a:xfrm>
          <a:prstGeom prst="bentConnector3">
            <a:avLst>
              <a:gd name="adj1" fmla="val 493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Connector: Curved 522">
            <a:extLst>
              <a:ext uri="{FF2B5EF4-FFF2-40B4-BE49-F238E27FC236}">
                <a16:creationId xmlns:a16="http://schemas.microsoft.com/office/drawing/2014/main" xmlns="" id="{EAF33940-D54D-4B65-A170-79A888753D1B}"/>
              </a:ext>
            </a:extLst>
          </p:cNvPr>
          <p:cNvCxnSpPr>
            <a:cxnSpLocks/>
          </p:cNvCxnSpPr>
          <p:nvPr/>
        </p:nvCxnSpPr>
        <p:spPr>
          <a:xfrm rot="10800000">
            <a:off x="988593" y="2215707"/>
            <a:ext cx="147967" cy="12458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Connector: Elbow 529">
            <a:extLst>
              <a:ext uri="{FF2B5EF4-FFF2-40B4-BE49-F238E27FC236}">
                <a16:creationId xmlns:a16="http://schemas.microsoft.com/office/drawing/2014/main" xmlns="" id="{0B942630-E722-40C6-9226-66DDD003A387}"/>
              </a:ext>
            </a:extLst>
          </p:cNvPr>
          <p:cNvCxnSpPr>
            <a:cxnSpLocks/>
          </p:cNvCxnSpPr>
          <p:nvPr/>
        </p:nvCxnSpPr>
        <p:spPr>
          <a:xfrm rot="10800000">
            <a:off x="1946629" y="1875739"/>
            <a:ext cx="2450333" cy="784518"/>
          </a:xfrm>
          <a:prstGeom prst="bentConnector3">
            <a:avLst>
              <a:gd name="adj1" fmla="val 100128"/>
            </a:avLst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6" name="Straight Connector 545">
            <a:extLst>
              <a:ext uri="{FF2B5EF4-FFF2-40B4-BE49-F238E27FC236}">
                <a16:creationId xmlns:a16="http://schemas.microsoft.com/office/drawing/2014/main" xmlns="" id="{8CC1B389-0C61-4EC8-8A35-EEF58B9919AE}"/>
              </a:ext>
            </a:extLst>
          </p:cNvPr>
          <p:cNvCxnSpPr/>
          <p:nvPr/>
        </p:nvCxnSpPr>
        <p:spPr>
          <a:xfrm>
            <a:off x="4396962" y="2656939"/>
            <a:ext cx="0" cy="41938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Connector: Curved 547">
            <a:extLst>
              <a:ext uri="{FF2B5EF4-FFF2-40B4-BE49-F238E27FC236}">
                <a16:creationId xmlns:a16="http://schemas.microsoft.com/office/drawing/2014/main" xmlns="" id="{4A326A53-8371-4394-A250-01AEF2B2BCD7}"/>
              </a:ext>
            </a:extLst>
          </p:cNvPr>
          <p:cNvCxnSpPr/>
          <p:nvPr/>
        </p:nvCxnSpPr>
        <p:spPr>
          <a:xfrm rot="16200000" flipV="1">
            <a:off x="2096374" y="2557041"/>
            <a:ext cx="129716" cy="70079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Connector: Curved 550">
            <a:extLst>
              <a:ext uri="{FF2B5EF4-FFF2-40B4-BE49-F238E27FC236}">
                <a16:creationId xmlns:a16="http://schemas.microsoft.com/office/drawing/2014/main" xmlns="" id="{F459A789-F009-4A70-9097-B7C4CA624E14}"/>
              </a:ext>
            </a:extLst>
          </p:cNvPr>
          <p:cNvCxnSpPr/>
          <p:nvPr/>
        </p:nvCxnSpPr>
        <p:spPr>
          <a:xfrm rot="5400000" flipH="1" flipV="1">
            <a:off x="6280790" y="4154311"/>
            <a:ext cx="109641" cy="107833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Connector: Curved 553">
            <a:extLst>
              <a:ext uri="{FF2B5EF4-FFF2-40B4-BE49-F238E27FC236}">
                <a16:creationId xmlns:a16="http://schemas.microsoft.com/office/drawing/2014/main" xmlns="" id="{2A63CEA1-4A5B-4E18-A0A4-0976F55471F8}"/>
              </a:ext>
            </a:extLst>
          </p:cNvPr>
          <p:cNvCxnSpPr>
            <a:cxnSpLocks/>
          </p:cNvCxnSpPr>
          <p:nvPr/>
        </p:nvCxnSpPr>
        <p:spPr>
          <a:xfrm rot="10800000">
            <a:off x="8498577" y="4131554"/>
            <a:ext cx="255120" cy="187427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>
            <a:extLst>
              <a:ext uri="{FF2B5EF4-FFF2-40B4-BE49-F238E27FC236}">
                <a16:creationId xmlns:a16="http://schemas.microsoft.com/office/drawing/2014/main" xmlns="" id="{96C60602-5BD9-42C6-B451-563AD7898405}"/>
              </a:ext>
            </a:extLst>
          </p:cNvPr>
          <p:cNvCxnSpPr>
            <a:cxnSpLocks/>
          </p:cNvCxnSpPr>
          <p:nvPr/>
        </p:nvCxnSpPr>
        <p:spPr>
          <a:xfrm flipV="1">
            <a:off x="2257685" y="3304548"/>
            <a:ext cx="0" cy="1552199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8" name="Connector: Elbow 447">
            <a:extLst>
              <a:ext uri="{FF2B5EF4-FFF2-40B4-BE49-F238E27FC236}">
                <a16:creationId xmlns:a16="http://schemas.microsoft.com/office/drawing/2014/main" xmlns="" id="{F86C9863-27C7-4A16-9247-B0ABFE3BCA29}"/>
              </a:ext>
            </a:extLst>
          </p:cNvPr>
          <p:cNvCxnSpPr/>
          <p:nvPr/>
        </p:nvCxnSpPr>
        <p:spPr>
          <a:xfrm flipV="1">
            <a:off x="2556262" y="3425199"/>
            <a:ext cx="1879160" cy="1534215"/>
          </a:xfrm>
          <a:prstGeom prst="bentConnector3">
            <a:avLst>
              <a:gd name="adj1" fmla="val -6450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4">
            <a:extLst>
              <a:ext uri="{FF2B5EF4-FFF2-40B4-BE49-F238E27FC236}">
                <a16:creationId xmlns:a16="http://schemas.microsoft.com/office/drawing/2014/main" xmlns="" id="{77267DCA-A223-418E-9099-6FD6213C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777" y="4008327"/>
            <a:ext cx="1515014" cy="420115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นักวิชาการชำนาญการพิเศษ</a:t>
            </a:r>
            <a:b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065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   (ภายใต้กลุ่ม)</a:t>
            </a:r>
          </a:p>
        </p:txBody>
      </p: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xmlns="" id="{D13BB75C-F5AC-45FE-92A6-C0392A24BDE5}"/>
              </a:ext>
            </a:extLst>
          </p:cNvPr>
          <p:cNvCxnSpPr/>
          <p:nvPr/>
        </p:nvCxnSpPr>
        <p:spPr>
          <a:xfrm flipV="1">
            <a:off x="2844892" y="1397083"/>
            <a:ext cx="5037265" cy="192028"/>
          </a:xfrm>
          <a:prstGeom prst="bentConnector3">
            <a:avLst>
              <a:gd name="adj1" fmla="val 80"/>
            </a:avLst>
          </a:prstGeom>
          <a:ln w="190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xmlns="" id="{D8ED564A-D5DB-43DD-B6C9-75AC628010C3}"/>
              </a:ext>
            </a:extLst>
          </p:cNvPr>
          <p:cNvCxnSpPr/>
          <p:nvPr/>
        </p:nvCxnSpPr>
        <p:spPr>
          <a:xfrm>
            <a:off x="7872155" y="1393529"/>
            <a:ext cx="0" cy="254213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Connector: Curved 453">
            <a:extLst>
              <a:ext uri="{FF2B5EF4-FFF2-40B4-BE49-F238E27FC236}">
                <a16:creationId xmlns:a16="http://schemas.microsoft.com/office/drawing/2014/main" xmlns="" id="{4583DD48-9527-4355-97A0-3EFA31E60E73}"/>
              </a:ext>
            </a:extLst>
          </p:cNvPr>
          <p:cNvCxnSpPr>
            <a:cxnSpLocks/>
          </p:cNvCxnSpPr>
          <p:nvPr/>
        </p:nvCxnSpPr>
        <p:spPr>
          <a:xfrm flipV="1">
            <a:off x="7125447" y="1263548"/>
            <a:ext cx="254134" cy="118932"/>
          </a:xfrm>
          <a:prstGeom prst="curvedConnector2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Arrow Connector 531">
            <a:extLst>
              <a:ext uri="{FF2B5EF4-FFF2-40B4-BE49-F238E27FC236}">
                <a16:creationId xmlns:a16="http://schemas.microsoft.com/office/drawing/2014/main" xmlns="" id="{289F5660-405E-4F27-8294-44C38F46AF0E}"/>
              </a:ext>
            </a:extLst>
          </p:cNvPr>
          <p:cNvCxnSpPr>
            <a:cxnSpLocks/>
          </p:cNvCxnSpPr>
          <p:nvPr/>
        </p:nvCxnSpPr>
        <p:spPr>
          <a:xfrm flipH="1" flipV="1">
            <a:off x="6464615" y="3318477"/>
            <a:ext cx="3322" cy="30305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xmlns="" id="{672EEDBF-FE1F-488F-B4CA-2DDCA3413D79}"/>
              </a:ext>
            </a:extLst>
          </p:cNvPr>
          <p:cNvCxnSpPr/>
          <p:nvPr/>
        </p:nvCxnSpPr>
        <p:spPr>
          <a:xfrm rot="16200000" flipV="1">
            <a:off x="2118046" y="3912800"/>
            <a:ext cx="136188" cy="119896"/>
          </a:xfrm>
          <a:prstGeom prst="curvedConnector3">
            <a:avLst/>
          </a:prstGeom>
          <a:ln>
            <a:solidFill>
              <a:schemeClr val="accent5">
                <a:lumMod val="25000"/>
                <a:lumOff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">
            <a:extLst>
              <a:ext uri="{FF2B5EF4-FFF2-40B4-BE49-F238E27FC236}">
                <a16:creationId xmlns:a16="http://schemas.microsoft.com/office/drawing/2014/main" xmlns="" id="{0BD176C4-31A9-4DDF-BC96-02E4DF8ED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5938" y="15842"/>
            <a:ext cx="413852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marL="0" marR="0" lvl="0" indent="0" algn="ctr" defTabSz="6952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แผนผังทางก้าวหน้าในสายอาชีพ </a:t>
            </a:r>
            <a:r>
              <a:rPr kumimoji="0" lang="en-US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(Career Chart) </a:t>
            </a: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/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ของข้าราชการกรมส่งเสริมการเกษตร ตำแหน่งประเภทวิชาการ</a:t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ตามประกาศ </a:t>
            </a:r>
            <a:r>
              <a:rPr kumimoji="0" lang="th-TH" altLang="th-TH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อ.ก.พ</a:t>
            </a: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. กรมส่งเสริมการเกษตร ลงวันที่ 30 มีนาคม 2565</a:t>
            </a:r>
            <a:b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</a:br>
            <a:r>
              <a:rPr kumimoji="0" lang="th-TH" alt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IT๙" panose="020B0500040200020003" pitchFamily="34" charset="-34"/>
                <a:ea typeface="+mn-ea"/>
                <a:cs typeface="TH SarabunIT๙" panose="020B0500040200020003" pitchFamily="34" charset="-34"/>
              </a:rPr>
              <a:t>และที่แก้ไขเพิ่มเติม</a:t>
            </a:r>
          </a:p>
        </p:txBody>
      </p:sp>
    </p:spTree>
    <p:extLst>
      <p:ext uri="{BB962C8B-B14F-4D97-AF65-F5344CB8AC3E}">
        <p14:creationId xmlns:p14="http://schemas.microsoft.com/office/powerpoint/2010/main" val="169440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2395</Words>
  <Application>Microsoft Office PowerPoint</Application>
  <PresentationFormat>Widescreen</PresentationFormat>
  <Paragraphs>316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Arial Unicode MS</vt:lpstr>
      <vt:lpstr>Angsana New</vt:lpstr>
      <vt:lpstr>Arial</vt:lpstr>
      <vt:lpstr>Calibri</vt:lpstr>
      <vt:lpstr>Calibri Light</vt:lpstr>
      <vt:lpstr>Candara</vt:lpstr>
      <vt:lpstr>Corbel</vt:lpstr>
      <vt:lpstr>Cordia New</vt:lpstr>
      <vt:lpstr>TH SarabunIT๙</vt:lpstr>
      <vt:lpstr>TH SarabunPSK</vt:lpstr>
      <vt:lpstr>Times New Roman</vt:lpstr>
      <vt:lpstr>Wingdings</vt:lpstr>
      <vt:lpstr>Office Theme</vt:lpstr>
      <vt:lpstr>เส้นทางก้าวหน้าในสายอาชีพ (Career Path)  ของกรมส่งเสริมการเกษตร ตามประกาศ อ.ก.พ. กรมส่งเสริมการเกษตร ลงวันที่ 30 มีนาคม 2565</vt:lpstr>
      <vt:lpstr>PowerPoint Presentation</vt:lpstr>
      <vt:lpstr>PowerPoint Presentation</vt:lpstr>
      <vt:lpstr>PowerPoint Presentation</vt:lpstr>
      <vt:lpstr>ข้อมูลอัตรากำลัง</vt:lpstr>
      <vt:lpstr>ข้อมูลอัตรากำลัง</vt:lpstr>
      <vt:lpstr>PowerPoint Presentation</vt:lpstr>
      <vt:lpstr>ประเด็นที่มีการเปลี่ยนแปลงไปจากเดิม</vt:lpstr>
      <vt:lpstr>PowerPoint Presentation</vt:lpstr>
      <vt:lpstr>PowerPoint Presentation</vt:lpstr>
      <vt:lpstr>PowerPoint Presentation</vt:lpstr>
      <vt:lpstr>ตำแหน่งในเส้นทางก้าวหน้า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เส้นทางก้าวหน้าในสายอาชีพ (Career Path)  ของกรมส่งเสริมการเกษตร ตามประกาศ อ.ก.พ. กรมส่งเสริมการเกษตร ลงวันที่ 30 มีนาคม 2565</dc:title>
  <dc:creator>Windows User</dc:creator>
  <cp:lastModifiedBy>Windows User</cp:lastModifiedBy>
  <cp:revision>11</cp:revision>
  <dcterms:created xsi:type="dcterms:W3CDTF">2022-08-02T05:12:05Z</dcterms:created>
  <dcterms:modified xsi:type="dcterms:W3CDTF">2022-08-09T01:39:42Z</dcterms:modified>
</cp:coreProperties>
</file>